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76" r:id="rId4"/>
    <p:sldId id="277" r:id="rId5"/>
    <p:sldId id="278" r:id="rId6"/>
    <p:sldId id="257" r:id="rId7"/>
    <p:sldId id="279" r:id="rId8"/>
    <p:sldId id="258" r:id="rId9"/>
    <p:sldId id="267" r:id="rId10"/>
    <p:sldId id="259" r:id="rId11"/>
    <p:sldId id="260" r:id="rId12"/>
    <p:sldId id="261" r:id="rId13"/>
    <p:sldId id="263" r:id="rId14"/>
    <p:sldId id="280" r:id="rId15"/>
    <p:sldId id="281" r:id="rId16"/>
    <p:sldId id="274" r:id="rId17"/>
    <p:sldId id="275" r:id="rId18"/>
    <p:sldId id="262" r:id="rId19"/>
    <p:sldId id="282" r:id="rId20"/>
    <p:sldId id="265" r:id="rId21"/>
    <p:sldId id="268" r:id="rId22"/>
    <p:sldId id="269" r:id="rId23"/>
    <p:sldId id="270" r:id="rId24"/>
    <p:sldId id="271" r:id="rId25"/>
    <p:sldId id="283" r:id="rId26"/>
    <p:sldId id="272" r:id="rId27"/>
    <p:sldId id="264" r:id="rId28"/>
    <p:sldId id="273" r:id="rId29"/>
    <p:sldId id="284"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16" d="100"/>
          <a:sy n="116" d="100"/>
        </p:scale>
        <p:origin x="336" y="108"/>
      </p:cViewPr>
      <p:guideLst>
        <p:guide orient="horz" pos="2160"/>
        <p:guide pos="3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tags" Target="../tags/tag4.xml"/><Relationship Id="rId4" Type="http://schemas.openxmlformats.org/officeDocument/2006/relationships/image" Target="../media/image31.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1602105"/>
            <a:ext cx="9144000" cy="1892935"/>
          </a:xfrm>
        </p:spPr>
        <p:txBody>
          <a:bodyPr/>
          <a:p>
            <a:r>
              <a:rPr lang="zh-CN" altLang="en-US" sz="9600">
                <a:solidFill>
                  <a:schemeClr val="tx1"/>
                </a:solidFill>
              </a:rPr>
              <a:t>数据结构</a:t>
            </a:r>
            <a:endParaRPr lang="zh-CN" altLang="en-US" sz="9600">
              <a:solidFill>
                <a:schemeClr val="tx1"/>
              </a:solidFill>
            </a:endParaRPr>
          </a:p>
        </p:txBody>
      </p:sp>
      <p:sp>
        <p:nvSpPr>
          <p:cNvPr id="3" name="副标题 2"/>
          <p:cNvSpPr>
            <a:spLocks noGrp="1"/>
          </p:cNvSpPr>
          <p:nvPr>
            <p:ph type="subTitle" idx="1"/>
          </p:nvPr>
        </p:nvSpPr>
        <p:spPr>
          <a:xfrm>
            <a:off x="1455420" y="4223385"/>
            <a:ext cx="9144000" cy="648970"/>
          </a:xfrm>
        </p:spPr>
        <p:txBody>
          <a:bodyPr/>
          <a:p>
            <a:r>
              <a:rPr lang="en-US" altLang="zh-CN">
                <a:solidFill>
                  <a:schemeClr val="tx1"/>
                </a:solidFill>
              </a:rPr>
              <a:t>2025-</a:t>
            </a:r>
            <a:r>
              <a:rPr lang="zh-CN" altLang="en-US">
                <a:solidFill>
                  <a:schemeClr val="tx1"/>
                </a:solidFill>
              </a:rPr>
              <a:t>王昊</a:t>
            </a:r>
            <a:endParaRPr lang="zh-CN" altLang="en-US">
              <a:solidFill>
                <a:schemeClr val="tx1"/>
              </a:solidFill>
            </a:endParaRPr>
          </a:p>
        </p:txBody>
      </p:sp>
      <p:pic>
        <p:nvPicPr>
          <p:cNvPr id="4" name="图片 3"/>
          <p:cNvPicPr/>
          <p:nvPr/>
        </p:nvPicPr>
        <p:blipFill>
          <a:blip r:embed="rId1"/>
          <a:stretch>
            <a:fillRect/>
          </a:stretch>
        </p:blipFill>
        <p:spPr>
          <a:xfrm>
            <a:off x="10263505" y="64135"/>
            <a:ext cx="1626870" cy="1331595"/>
          </a:xfrm>
          <a:prstGeom prst="rect">
            <a:avLst/>
          </a:prstGeom>
        </p:spPr>
      </p:pic>
      <p:pic>
        <p:nvPicPr>
          <p:cNvPr id="5" name="图片 4"/>
          <p:cNvPicPr/>
          <p:nvPr/>
        </p:nvPicPr>
        <p:blipFill>
          <a:blip r:embed="rId2"/>
          <a:stretch>
            <a:fillRect/>
          </a:stretch>
        </p:blipFill>
        <p:spPr>
          <a:xfrm>
            <a:off x="408305" y="259080"/>
            <a:ext cx="3787775" cy="8115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图片 17"/>
          <p:cNvPicPr>
            <a:picLocks noChangeAspect="1"/>
          </p:cNvPicPr>
          <p:nvPr/>
        </p:nvPicPr>
        <p:blipFill>
          <a:blip r:embed="rId1"/>
          <a:stretch>
            <a:fillRect/>
          </a:stretch>
        </p:blipFill>
        <p:spPr>
          <a:xfrm>
            <a:off x="0" y="614045"/>
            <a:ext cx="12052935" cy="11791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56590" y="3336925"/>
            <a:ext cx="1795780" cy="829945"/>
          </a:xfrm>
          <a:prstGeom prst="rect">
            <a:avLst/>
          </a:prstGeom>
          <a:noFill/>
        </p:spPr>
        <p:txBody>
          <a:bodyPr wrap="square" rtlCol="0">
            <a:spAutoFit/>
          </a:bodyPr>
          <a:p>
            <a:r>
              <a:rPr lang="zh-CN" altLang="en-US" sz="4800"/>
              <a:t>排序</a:t>
            </a:r>
            <a:endParaRPr lang="zh-CN" altLang="en-US" sz="4800"/>
          </a:p>
        </p:txBody>
      </p:sp>
      <p:sp>
        <p:nvSpPr>
          <p:cNvPr id="8" name="文本框 7"/>
          <p:cNvSpPr txBox="1"/>
          <p:nvPr/>
        </p:nvSpPr>
        <p:spPr>
          <a:xfrm>
            <a:off x="2856865" y="2573655"/>
            <a:ext cx="4255135" cy="368300"/>
          </a:xfrm>
          <a:prstGeom prst="rect">
            <a:avLst/>
          </a:prstGeom>
          <a:noFill/>
        </p:spPr>
        <p:txBody>
          <a:bodyPr wrap="square" rtlCol="0">
            <a:spAutoFit/>
          </a:bodyPr>
          <a:p>
            <a:r>
              <a:rPr lang="zh-CN" altLang="en-US"/>
              <a:t>基于交换的排序：冒泡排序，</a:t>
            </a:r>
            <a:r>
              <a:rPr lang="zh-CN" altLang="en-US">
                <a:solidFill>
                  <a:srgbClr val="FF0000"/>
                </a:solidFill>
              </a:rPr>
              <a:t>快速排序</a:t>
            </a:r>
            <a:r>
              <a:rPr lang="zh-CN" altLang="en-US"/>
              <a:t>，</a:t>
            </a:r>
            <a:endParaRPr lang="zh-CN" altLang="en-US"/>
          </a:p>
        </p:txBody>
      </p:sp>
      <p:sp>
        <p:nvSpPr>
          <p:cNvPr id="9" name="文本框 8"/>
          <p:cNvSpPr txBox="1"/>
          <p:nvPr/>
        </p:nvSpPr>
        <p:spPr>
          <a:xfrm>
            <a:off x="2856865" y="1596390"/>
            <a:ext cx="8018780" cy="368300"/>
          </a:xfrm>
          <a:prstGeom prst="rect">
            <a:avLst/>
          </a:prstGeom>
          <a:noFill/>
        </p:spPr>
        <p:txBody>
          <a:bodyPr wrap="square" rtlCol="0">
            <a:spAutoFit/>
          </a:bodyPr>
          <a:p>
            <a:r>
              <a:rPr lang="zh-CN" altLang="en-US">
                <a:sym typeface="+mn-ea"/>
              </a:rPr>
              <a:t>基于插入的排序：直接插入，折半查找方式插入，</a:t>
            </a:r>
            <a:r>
              <a:rPr lang="zh-CN" altLang="en-US">
                <a:solidFill>
                  <a:srgbClr val="FF0000"/>
                </a:solidFill>
                <a:sym typeface="+mn-ea"/>
              </a:rPr>
              <a:t>希尔排序</a:t>
            </a:r>
            <a:r>
              <a:rPr lang="zh-CN" altLang="en-US">
                <a:sym typeface="+mn-ea"/>
              </a:rPr>
              <a:t>（</a:t>
            </a:r>
            <a:r>
              <a:rPr lang="zh-CN" altLang="en-US">
                <a:solidFill>
                  <a:srgbClr val="FF0000"/>
                </a:solidFill>
                <a:sym typeface="+mn-ea"/>
              </a:rPr>
              <a:t>缩小增量排序</a:t>
            </a:r>
            <a:r>
              <a:rPr lang="zh-CN" altLang="en-US">
                <a:sym typeface="+mn-ea"/>
              </a:rPr>
              <a:t>）</a:t>
            </a:r>
            <a:endParaRPr lang="zh-CN" altLang="en-US"/>
          </a:p>
        </p:txBody>
      </p:sp>
      <p:sp>
        <p:nvSpPr>
          <p:cNvPr id="10" name="文本框 9"/>
          <p:cNvSpPr txBox="1"/>
          <p:nvPr/>
        </p:nvSpPr>
        <p:spPr>
          <a:xfrm>
            <a:off x="2856865" y="3550920"/>
            <a:ext cx="4064000" cy="368300"/>
          </a:xfrm>
          <a:prstGeom prst="rect">
            <a:avLst/>
          </a:prstGeom>
          <a:noFill/>
        </p:spPr>
        <p:txBody>
          <a:bodyPr wrap="square" rtlCol="0">
            <a:spAutoFit/>
          </a:bodyPr>
          <a:p>
            <a:r>
              <a:rPr lang="zh-CN" altLang="en-US"/>
              <a:t>基于选择的排序：选择排序，</a:t>
            </a:r>
            <a:r>
              <a:rPr lang="zh-CN" altLang="en-US">
                <a:solidFill>
                  <a:srgbClr val="FF0000"/>
                </a:solidFill>
              </a:rPr>
              <a:t>堆排序</a:t>
            </a:r>
            <a:endParaRPr lang="zh-CN" altLang="en-US">
              <a:solidFill>
                <a:srgbClr val="FF0000"/>
              </a:solidFill>
            </a:endParaRPr>
          </a:p>
        </p:txBody>
      </p:sp>
      <p:sp>
        <p:nvSpPr>
          <p:cNvPr id="11" name="文本框 10"/>
          <p:cNvSpPr txBox="1"/>
          <p:nvPr/>
        </p:nvSpPr>
        <p:spPr>
          <a:xfrm>
            <a:off x="2856865" y="4528185"/>
            <a:ext cx="3065145" cy="368300"/>
          </a:xfrm>
          <a:prstGeom prst="rect">
            <a:avLst/>
          </a:prstGeom>
          <a:noFill/>
        </p:spPr>
        <p:txBody>
          <a:bodyPr wrap="square" rtlCol="0">
            <a:spAutoFit/>
          </a:bodyPr>
          <a:p>
            <a:r>
              <a:rPr lang="zh-CN" altLang="en-US"/>
              <a:t>基于归并的排序：归并排序</a:t>
            </a:r>
            <a:endParaRPr lang="zh-CN" altLang="en-US"/>
          </a:p>
        </p:txBody>
      </p:sp>
      <p:sp>
        <p:nvSpPr>
          <p:cNvPr id="2" name="左大括号 1"/>
          <p:cNvSpPr/>
          <p:nvPr/>
        </p:nvSpPr>
        <p:spPr>
          <a:xfrm>
            <a:off x="2304415" y="1660525"/>
            <a:ext cx="318770" cy="40843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16" name="图片 15"/>
          <p:cNvPicPr>
            <a:picLocks noChangeAspect="1"/>
          </p:cNvPicPr>
          <p:nvPr/>
        </p:nvPicPr>
        <p:blipFill>
          <a:blip r:embed="rId1">
            <a:clrChange>
              <a:clrFrom>
                <a:srgbClr val="E5E5E5">
                  <a:alpha val="100000"/>
                </a:srgbClr>
              </a:clrFrom>
              <a:clrTo>
                <a:srgbClr val="E5E5E5">
                  <a:alpha val="100000"/>
                  <a:alpha val="0"/>
                </a:srgbClr>
              </a:clrTo>
            </a:clrChange>
          </a:blip>
          <a:stretch>
            <a:fillRect/>
          </a:stretch>
        </p:blipFill>
        <p:spPr>
          <a:xfrm>
            <a:off x="7031990" y="3042285"/>
            <a:ext cx="4052570" cy="2112645"/>
          </a:xfrm>
          <a:prstGeom prst="rect">
            <a:avLst/>
          </a:prstGeom>
        </p:spPr>
      </p:pic>
      <p:pic>
        <p:nvPicPr>
          <p:cNvPr id="17" name="图片 16"/>
          <p:cNvPicPr/>
          <p:nvPr/>
        </p:nvPicPr>
        <p:blipFill>
          <a:blip r:embed="rId2"/>
          <a:stretch>
            <a:fillRect/>
          </a:stretch>
        </p:blipFill>
        <p:spPr>
          <a:xfrm>
            <a:off x="10263505" y="64135"/>
            <a:ext cx="1626870" cy="1331595"/>
          </a:xfrm>
          <a:prstGeom prst="rect">
            <a:avLst/>
          </a:prstGeom>
        </p:spPr>
      </p:pic>
      <p:pic>
        <p:nvPicPr>
          <p:cNvPr id="18" name="图片 17"/>
          <p:cNvPicPr/>
          <p:nvPr/>
        </p:nvPicPr>
        <p:blipFill>
          <a:blip r:embed="rId3"/>
          <a:stretch>
            <a:fillRect/>
          </a:stretch>
        </p:blipFill>
        <p:spPr>
          <a:xfrm>
            <a:off x="408305" y="259080"/>
            <a:ext cx="3787775" cy="811530"/>
          </a:xfrm>
          <a:prstGeom prst="rect">
            <a:avLst/>
          </a:prstGeom>
        </p:spPr>
      </p:pic>
      <p:sp>
        <p:nvSpPr>
          <p:cNvPr id="19" name="文本框 18"/>
          <p:cNvSpPr txBox="1"/>
          <p:nvPr/>
        </p:nvSpPr>
        <p:spPr>
          <a:xfrm>
            <a:off x="2856865" y="5505450"/>
            <a:ext cx="4064000" cy="368300"/>
          </a:xfrm>
          <a:prstGeom prst="rect">
            <a:avLst/>
          </a:prstGeom>
          <a:noFill/>
        </p:spPr>
        <p:txBody>
          <a:bodyPr wrap="square" rtlCol="0">
            <a:spAutoFit/>
          </a:bodyPr>
          <a:p>
            <a:r>
              <a:rPr lang="zh-CN" altLang="en-US"/>
              <a:t>基于关键字的排序：基数排序</a:t>
            </a:r>
            <a:endParaRPr lang="zh-CN" altLang="en-US"/>
          </a:p>
        </p:txBody>
      </p:sp>
      <p:pic>
        <p:nvPicPr>
          <p:cNvPr id="20" name="图片 19"/>
          <p:cNvPicPr>
            <a:picLocks noChangeAspect="1"/>
          </p:cNvPicPr>
          <p:nvPr/>
        </p:nvPicPr>
        <p:blipFill>
          <a:blip r:embed="rId1">
            <a:clrChange>
              <a:clrFrom>
                <a:srgbClr val="E5E5E5">
                  <a:alpha val="100000"/>
                </a:srgbClr>
              </a:clrFrom>
              <a:clrTo>
                <a:srgbClr val="E5E5E5">
                  <a:alpha val="100000"/>
                  <a:alpha val="0"/>
                </a:srgbClr>
              </a:clrTo>
            </a:clrChange>
          </a:blip>
          <a:stretch>
            <a:fillRect/>
          </a:stretch>
        </p:blipFill>
        <p:spPr>
          <a:xfrm>
            <a:off x="7031990" y="3392805"/>
            <a:ext cx="4052570" cy="21126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22300" y="1193800"/>
            <a:ext cx="6818630" cy="645160"/>
          </a:xfrm>
          <a:prstGeom prst="rect">
            <a:avLst/>
          </a:prstGeom>
          <a:noFill/>
        </p:spPr>
        <p:txBody>
          <a:bodyPr wrap="square" rtlCol="0">
            <a:spAutoFit/>
          </a:bodyPr>
          <a:p>
            <a:r>
              <a:rPr lang="en-US" altLang="zh-CN"/>
              <a:t>1.</a:t>
            </a:r>
            <a:r>
              <a:rPr lang="zh-CN" altLang="en-US"/>
              <a:t>如何将无序序列建成堆？</a:t>
            </a:r>
            <a:endParaRPr lang="zh-CN" altLang="en-US"/>
          </a:p>
          <a:p>
            <a:r>
              <a:rPr lang="en-US" altLang="zh-CN"/>
              <a:t>2.</a:t>
            </a:r>
            <a:r>
              <a:rPr lang="zh-CN" altLang="en-US"/>
              <a:t>改变堆顶元素后如何继续调整剩余元素使其成为新的堆？</a:t>
            </a:r>
            <a:endParaRPr lang="en-US" altLang="zh-CN"/>
          </a:p>
        </p:txBody>
      </p:sp>
      <p:cxnSp>
        <p:nvCxnSpPr>
          <p:cNvPr id="5" name="直接箭头连接符 4"/>
          <p:cNvCxnSpPr/>
          <p:nvPr/>
        </p:nvCxnSpPr>
        <p:spPr>
          <a:xfrm>
            <a:off x="5020310" y="777875"/>
            <a:ext cx="1046480"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6" name="文本框 5"/>
          <p:cNvSpPr txBox="1"/>
          <p:nvPr/>
        </p:nvSpPr>
        <p:spPr>
          <a:xfrm>
            <a:off x="6122670" y="609600"/>
            <a:ext cx="2944495" cy="368300"/>
          </a:xfrm>
          <a:prstGeom prst="rect">
            <a:avLst/>
          </a:prstGeom>
          <a:noFill/>
        </p:spPr>
        <p:txBody>
          <a:bodyPr wrap="square" rtlCol="0">
            <a:spAutoFit/>
          </a:bodyPr>
          <a:p>
            <a:r>
              <a:rPr lang="zh-CN" altLang="en-US"/>
              <a:t>优先队列，寻找</a:t>
            </a:r>
            <a:r>
              <a:rPr lang="en-US" altLang="zh-CN"/>
              <a:t>TOP-k</a:t>
            </a:r>
            <a:r>
              <a:rPr lang="zh-CN" altLang="en-US"/>
              <a:t>元素</a:t>
            </a:r>
            <a:endParaRPr lang="zh-CN" altLang="en-US"/>
          </a:p>
        </p:txBody>
      </p:sp>
      <p:sp>
        <p:nvSpPr>
          <p:cNvPr id="3" name="文本框 2"/>
          <p:cNvSpPr txBox="1"/>
          <p:nvPr/>
        </p:nvSpPr>
        <p:spPr>
          <a:xfrm>
            <a:off x="8210550" y="2105025"/>
            <a:ext cx="2533015" cy="460375"/>
          </a:xfrm>
          <a:prstGeom prst="rect">
            <a:avLst/>
          </a:prstGeom>
          <a:noFill/>
        </p:spPr>
        <p:txBody>
          <a:bodyPr wrap="square" rtlCol="0">
            <a:spAutoFit/>
          </a:bodyPr>
          <a:p>
            <a:r>
              <a:rPr lang="en-US" altLang="zh-CN" sz="2400">
                <a:solidFill>
                  <a:srgbClr val="FF0000"/>
                </a:solidFill>
              </a:rPr>
              <a:t>K</a:t>
            </a:r>
            <a:r>
              <a:rPr lang="en-US" altLang="zh-CN">
                <a:solidFill>
                  <a:srgbClr val="FF0000"/>
                </a:solidFill>
              </a:rPr>
              <a:t>i &gt;= </a:t>
            </a:r>
            <a:r>
              <a:rPr lang="en-US" altLang="zh-CN" sz="2400">
                <a:solidFill>
                  <a:srgbClr val="FF0000"/>
                </a:solidFill>
              </a:rPr>
              <a:t>K</a:t>
            </a:r>
            <a:r>
              <a:rPr lang="en-US" altLang="zh-CN">
                <a:solidFill>
                  <a:srgbClr val="FF0000"/>
                </a:solidFill>
              </a:rPr>
              <a:t>2i</a:t>
            </a:r>
            <a:r>
              <a:rPr lang="zh-CN" altLang="en-US">
                <a:solidFill>
                  <a:srgbClr val="FF0000"/>
                </a:solidFill>
              </a:rPr>
              <a:t>且</a:t>
            </a:r>
            <a:r>
              <a:rPr lang="en-US" altLang="zh-CN" sz="2400">
                <a:solidFill>
                  <a:srgbClr val="FF0000"/>
                </a:solidFill>
              </a:rPr>
              <a:t>K</a:t>
            </a:r>
            <a:r>
              <a:rPr lang="en-US" altLang="zh-CN">
                <a:solidFill>
                  <a:srgbClr val="FF0000"/>
                </a:solidFill>
              </a:rPr>
              <a:t>i &gt;= </a:t>
            </a:r>
            <a:r>
              <a:rPr lang="en-US" altLang="zh-CN" sz="2400">
                <a:solidFill>
                  <a:srgbClr val="FF0000"/>
                </a:solidFill>
              </a:rPr>
              <a:t>K</a:t>
            </a:r>
            <a:r>
              <a:rPr lang="en-US" altLang="zh-CN">
                <a:solidFill>
                  <a:srgbClr val="FF0000"/>
                </a:solidFill>
              </a:rPr>
              <a:t>(2i+1)</a:t>
            </a:r>
            <a:endParaRPr lang="en-US" altLang="zh-CN">
              <a:solidFill>
                <a:srgbClr val="FF0000"/>
              </a:solidFill>
            </a:endParaRPr>
          </a:p>
        </p:txBody>
      </p:sp>
      <p:sp>
        <p:nvSpPr>
          <p:cNvPr id="7" name="文本框 6"/>
          <p:cNvSpPr txBox="1"/>
          <p:nvPr/>
        </p:nvSpPr>
        <p:spPr>
          <a:xfrm>
            <a:off x="6801485" y="3317875"/>
            <a:ext cx="4376420" cy="368300"/>
          </a:xfrm>
          <a:prstGeom prst="rect">
            <a:avLst/>
          </a:prstGeom>
          <a:noFill/>
        </p:spPr>
        <p:txBody>
          <a:bodyPr wrap="square" rtlCol="0">
            <a:spAutoFit/>
          </a:bodyPr>
          <a:p>
            <a:r>
              <a:rPr lang="en-US" altLang="zh-CN"/>
              <a:t>45</a:t>
            </a:r>
            <a:r>
              <a:rPr lang="zh-CN" altLang="en-US"/>
              <a:t>，</a:t>
            </a:r>
            <a:r>
              <a:rPr lang="en-US" altLang="zh-CN"/>
              <a:t>15</a:t>
            </a:r>
            <a:r>
              <a:rPr lang="zh-CN" altLang="en-US"/>
              <a:t>，</a:t>
            </a:r>
            <a:r>
              <a:rPr lang="en-US" altLang="zh-CN"/>
              <a:t>25</a:t>
            </a:r>
            <a:r>
              <a:rPr lang="zh-CN" altLang="en-US"/>
              <a:t>，</a:t>
            </a:r>
            <a:r>
              <a:rPr lang="en-US" altLang="zh-CN"/>
              <a:t>35</a:t>
            </a:r>
            <a:r>
              <a:rPr lang="zh-CN" altLang="en-US"/>
              <a:t>，</a:t>
            </a:r>
            <a:r>
              <a:rPr lang="en-US" altLang="zh-CN"/>
              <a:t>65</a:t>
            </a:r>
            <a:r>
              <a:rPr lang="zh-CN" altLang="en-US"/>
              <a:t>，</a:t>
            </a:r>
            <a:r>
              <a:rPr lang="en-US" altLang="zh-CN"/>
              <a:t>6</a:t>
            </a:r>
            <a:r>
              <a:rPr lang="en-US" altLang="zh-CN"/>
              <a:t>5*</a:t>
            </a:r>
            <a:r>
              <a:rPr lang="zh-CN" altLang="en-US"/>
              <a:t>，</a:t>
            </a:r>
            <a:r>
              <a:rPr lang="en-US" altLang="zh-CN"/>
              <a:t>10</a:t>
            </a:r>
            <a:r>
              <a:rPr lang="zh-CN" altLang="en-US"/>
              <a:t>，</a:t>
            </a:r>
            <a:r>
              <a:rPr lang="en-US" altLang="zh-CN"/>
              <a:t>20</a:t>
            </a:r>
            <a:r>
              <a:rPr lang="zh-CN" altLang="en-US"/>
              <a:t>，</a:t>
            </a:r>
            <a:r>
              <a:rPr lang="en-US" altLang="zh-CN"/>
              <a:t>30</a:t>
            </a:r>
            <a:endParaRPr lang="zh-CN" altLang="en-US"/>
          </a:p>
        </p:txBody>
      </p:sp>
      <p:sp>
        <p:nvSpPr>
          <p:cNvPr id="10" name="文本框 9"/>
          <p:cNvSpPr txBox="1"/>
          <p:nvPr/>
        </p:nvSpPr>
        <p:spPr>
          <a:xfrm>
            <a:off x="622300" y="2883535"/>
            <a:ext cx="7475220" cy="1236980"/>
          </a:xfrm>
          <a:prstGeom prst="rect">
            <a:avLst/>
          </a:prstGeom>
          <a:noFill/>
        </p:spPr>
        <p:txBody>
          <a:bodyPr wrap="square" rtlCol="0">
            <a:noAutofit/>
          </a:bodyPr>
          <a:p>
            <a:pPr marL="342900" indent="-342900">
              <a:lnSpc>
                <a:spcPct val="120000"/>
              </a:lnSpc>
              <a:buAutoNum type="arabicPeriod"/>
            </a:pPr>
            <a:r>
              <a:rPr lang="zh-CN" altLang="en-US">
                <a:sym typeface="+mn-ea"/>
              </a:rPr>
              <a:t>调整时从第一个非终端节点开始筛选。</a:t>
            </a:r>
            <a:endParaRPr lang="zh-CN" altLang="en-US">
              <a:sym typeface="+mn-ea"/>
            </a:endParaRPr>
          </a:p>
          <a:p>
            <a:pPr marL="342900" indent="-342900">
              <a:lnSpc>
                <a:spcPct val="120000"/>
              </a:lnSpc>
              <a:buAutoNum type="arabicPeriod"/>
            </a:pPr>
            <a:r>
              <a:rPr lang="zh-CN" altLang="en-US">
                <a:sym typeface="+mn-ea"/>
              </a:rPr>
              <a:t>输出堆顶元素：将堆顶元素与末尾元素交换</a:t>
            </a:r>
            <a:endParaRPr lang="zh-CN" altLang="en-US">
              <a:sym typeface="+mn-ea"/>
            </a:endParaRPr>
          </a:p>
          <a:p>
            <a:pPr marL="342900" indent="-342900">
              <a:lnSpc>
                <a:spcPct val="120000"/>
              </a:lnSpc>
              <a:buAutoNum type="arabicPeriod"/>
            </a:pPr>
            <a:r>
              <a:rPr lang="zh-CN" altLang="en-US">
                <a:sym typeface="+mn-ea"/>
              </a:rPr>
              <a:t>按照建初堆的方法继续调整</a:t>
            </a:r>
            <a:endParaRPr lang="zh-CN" altLang="en-US"/>
          </a:p>
          <a:p>
            <a:endParaRPr lang="zh-CN" altLang="en-US"/>
          </a:p>
        </p:txBody>
      </p:sp>
      <p:sp>
        <p:nvSpPr>
          <p:cNvPr id="9" name="文本框 8"/>
          <p:cNvSpPr txBox="1"/>
          <p:nvPr/>
        </p:nvSpPr>
        <p:spPr>
          <a:xfrm>
            <a:off x="396240" y="486410"/>
            <a:ext cx="4963160" cy="583565"/>
          </a:xfrm>
          <a:prstGeom prst="rect">
            <a:avLst/>
          </a:prstGeom>
          <a:noFill/>
        </p:spPr>
        <p:txBody>
          <a:bodyPr wrap="square" rtlCol="0">
            <a:spAutoFit/>
          </a:bodyPr>
          <a:p>
            <a:r>
              <a:rPr lang="zh-CN" altLang="en-US" sz="3200"/>
              <a:t>基于</a:t>
            </a:r>
            <a:r>
              <a:rPr lang="zh-CN" altLang="en-US" sz="3200">
                <a:solidFill>
                  <a:srgbClr val="FF0000"/>
                </a:solidFill>
              </a:rPr>
              <a:t>选择</a:t>
            </a:r>
            <a:r>
              <a:rPr lang="zh-CN" altLang="en-US" sz="3200"/>
              <a:t>的排序之</a:t>
            </a:r>
            <a:r>
              <a:rPr lang="zh-CN" altLang="en-US" sz="3200">
                <a:solidFill>
                  <a:schemeClr val="accent6">
                    <a:lumMod val="60000"/>
                    <a:lumOff val="40000"/>
                  </a:schemeClr>
                </a:solidFill>
              </a:rPr>
              <a:t>堆排序</a:t>
            </a:r>
            <a:endParaRPr lang="zh-CN" altLang="en-US" sz="3200">
              <a:solidFill>
                <a:schemeClr val="accent6">
                  <a:lumMod val="60000"/>
                  <a:lumOff val="40000"/>
                </a:schemeClr>
              </a:solidFill>
            </a:endParaRPr>
          </a:p>
        </p:txBody>
      </p:sp>
      <p:pic>
        <p:nvPicPr>
          <p:cNvPr id="14" name="图片 13"/>
          <p:cNvPicPr>
            <a:picLocks noChangeAspect="1"/>
          </p:cNvPicPr>
          <p:nvPr/>
        </p:nvPicPr>
        <p:blipFill>
          <a:blip r:embed="rId1"/>
          <a:stretch>
            <a:fillRect/>
          </a:stretch>
        </p:blipFill>
        <p:spPr>
          <a:xfrm>
            <a:off x="2269490" y="3975100"/>
            <a:ext cx="6118225" cy="2755900"/>
          </a:xfrm>
          <a:prstGeom prst="rect">
            <a:avLst/>
          </a:prstGeom>
        </p:spPr>
      </p:pic>
      <p:sp>
        <p:nvSpPr>
          <p:cNvPr id="16" name="文本框 15"/>
          <p:cNvSpPr txBox="1"/>
          <p:nvPr/>
        </p:nvSpPr>
        <p:spPr>
          <a:xfrm>
            <a:off x="563880" y="2185035"/>
            <a:ext cx="9862185" cy="299720"/>
          </a:xfrm>
          <a:prstGeom prst="rect">
            <a:avLst/>
          </a:prstGeom>
          <a:noFill/>
        </p:spPr>
        <p:txBody>
          <a:bodyPr wrap="square" rtlCol="0">
            <a:noAutofit/>
          </a:bodyPr>
          <a:p>
            <a:pPr algn="l"/>
            <a:r>
              <a:rPr lang="zh-CN" altLang="en-US">
                <a:solidFill>
                  <a:srgbClr val="FF0000"/>
                </a:solidFill>
                <a:sym typeface="+mn-ea"/>
              </a:rPr>
              <a:t>堆定义：大（小）顶堆：每个结点的值都大于（小于）左右孩子结点的值</a:t>
            </a:r>
            <a:endParaRPr lang="zh-CN" altLang="en-US">
              <a:solidFill>
                <a:srgbClr val="FF0000"/>
              </a:solidFill>
            </a:endParaRPr>
          </a:p>
          <a:p>
            <a:pPr algn="l"/>
            <a:endParaRPr lang="zh-CN" altLang="en-US">
              <a:solidFill>
                <a:srgbClr val="FF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396240" y="486410"/>
            <a:ext cx="6423025" cy="583565"/>
          </a:xfrm>
          <a:prstGeom prst="rect">
            <a:avLst/>
          </a:prstGeom>
          <a:noFill/>
        </p:spPr>
        <p:txBody>
          <a:bodyPr wrap="square" rtlCol="0">
            <a:spAutoFit/>
          </a:bodyPr>
          <a:p>
            <a:r>
              <a:rPr lang="zh-CN" altLang="en-US" sz="3200"/>
              <a:t>基于</a:t>
            </a:r>
            <a:r>
              <a:rPr lang="zh-CN" altLang="en-US" sz="3200">
                <a:solidFill>
                  <a:srgbClr val="FF0000"/>
                </a:solidFill>
              </a:rPr>
              <a:t>插入</a:t>
            </a:r>
            <a:r>
              <a:rPr lang="zh-CN" altLang="en-US" sz="3200"/>
              <a:t>的排序之</a:t>
            </a:r>
            <a:r>
              <a:rPr lang="zh-CN" altLang="en-US" sz="3200">
                <a:solidFill>
                  <a:schemeClr val="accent6">
                    <a:lumMod val="60000"/>
                    <a:lumOff val="40000"/>
                  </a:schemeClr>
                </a:solidFill>
              </a:rPr>
              <a:t>希尔排序</a:t>
            </a:r>
            <a:endParaRPr lang="zh-CN" altLang="en-US" sz="3200">
              <a:solidFill>
                <a:schemeClr val="accent6">
                  <a:lumMod val="60000"/>
                  <a:lumOff val="40000"/>
                </a:schemeClr>
              </a:solidFill>
            </a:endParaRPr>
          </a:p>
        </p:txBody>
      </p:sp>
      <p:sp>
        <p:nvSpPr>
          <p:cNvPr id="4" name="文本框 3"/>
          <p:cNvSpPr txBox="1"/>
          <p:nvPr/>
        </p:nvSpPr>
        <p:spPr>
          <a:xfrm>
            <a:off x="791845" y="1589405"/>
            <a:ext cx="4580890" cy="368300"/>
          </a:xfrm>
          <a:prstGeom prst="rect">
            <a:avLst/>
          </a:prstGeom>
          <a:noFill/>
        </p:spPr>
        <p:txBody>
          <a:bodyPr wrap="square" rtlCol="0">
            <a:spAutoFit/>
          </a:bodyPr>
          <a:p>
            <a:r>
              <a:rPr lang="zh-CN" altLang="en-US"/>
              <a:t>希尔排序本质上是采用的</a:t>
            </a:r>
            <a:r>
              <a:rPr lang="zh-CN" altLang="en-US">
                <a:solidFill>
                  <a:srgbClr val="FF0000"/>
                </a:solidFill>
              </a:rPr>
              <a:t>分组插入</a:t>
            </a:r>
            <a:r>
              <a:rPr lang="zh-CN" altLang="en-US"/>
              <a:t>的方法</a:t>
            </a:r>
            <a:endParaRPr lang="zh-CN" altLang="en-US"/>
          </a:p>
        </p:txBody>
      </p:sp>
      <p:pic>
        <p:nvPicPr>
          <p:cNvPr id="5" name="图片 4"/>
          <p:cNvPicPr>
            <a:picLocks noChangeAspect="1"/>
          </p:cNvPicPr>
          <p:nvPr/>
        </p:nvPicPr>
        <p:blipFill>
          <a:blip r:embed="rId1"/>
          <a:stretch>
            <a:fillRect/>
          </a:stretch>
        </p:blipFill>
        <p:spPr>
          <a:xfrm>
            <a:off x="743585" y="2125345"/>
            <a:ext cx="5352415" cy="3002915"/>
          </a:xfrm>
          <a:prstGeom prst="rect">
            <a:avLst/>
          </a:prstGeom>
        </p:spPr>
      </p:pic>
      <p:pic>
        <p:nvPicPr>
          <p:cNvPr id="6" name="图片 5"/>
          <p:cNvPicPr>
            <a:picLocks noChangeAspect="1"/>
          </p:cNvPicPr>
          <p:nvPr/>
        </p:nvPicPr>
        <p:blipFill>
          <a:blip r:embed="rId2"/>
          <a:stretch>
            <a:fillRect/>
          </a:stretch>
        </p:blipFill>
        <p:spPr>
          <a:xfrm>
            <a:off x="7533640" y="1588770"/>
            <a:ext cx="4099560" cy="36804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396240" y="486410"/>
            <a:ext cx="6423025" cy="583565"/>
          </a:xfrm>
          <a:prstGeom prst="rect">
            <a:avLst/>
          </a:prstGeom>
          <a:noFill/>
        </p:spPr>
        <p:txBody>
          <a:bodyPr wrap="square" rtlCol="0">
            <a:spAutoFit/>
          </a:bodyPr>
          <a:p>
            <a:r>
              <a:rPr lang="zh-CN" altLang="en-US" sz="3200"/>
              <a:t>基于</a:t>
            </a:r>
            <a:r>
              <a:rPr lang="zh-CN" altLang="en-US" sz="3200">
                <a:solidFill>
                  <a:srgbClr val="FF0000"/>
                </a:solidFill>
              </a:rPr>
              <a:t>交换</a:t>
            </a:r>
            <a:r>
              <a:rPr lang="zh-CN" altLang="en-US" sz="3200"/>
              <a:t>的排序之</a:t>
            </a:r>
            <a:r>
              <a:rPr lang="zh-CN" altLang="en-US" sz="3200">
                <a:solidFill>
                  <a:schemeClr val="accent6">
                    <a:lumMod val="60000"/>
                    <a:lumOff val="40000"/>
                  </a:schemeClr>
                </a:solidFill>
              </a:rPr>
              <a:t>快速</a:t>
            </a:r>
            <a:r>
              <a:rPr lang="zh-CN" altLang="en-US" sz="3200">
                <a:solidFill>
                  <a:schemeClr val="accent6">
                    <a:lumMod val="60000"/>
                    <a:lumOff val="40000"/>
                  </a:schemeClr>
                </a:solidFill>
              </a:rPr>
              <a:t>排序</a:t>
            </a:r>
            <a:endParaRPr lang="zh-CN" altLang="en-US" sz="3200">
              <a:solidFill>
                <a:schemeClr val="accent6">
                  <a:lumMod val="60000"/>
                  <a:lumOff val="40000"/>
                </a:schemeClr>
              </a:solidFill>
            </a:endParaRPr>
          </a:p>
        </p:txBody>
      </p:sp>
      <p:sp>
        <p:nvSpPr>
          <p:cNvPr id="4" name="文本框 3"/>
          <p:cNvSpPr txBox="1"/>
          <p:nvPr/>
        </p:nvSpPr>
        <p:spPr>
          <a:xfrm>
            <a:off x="881380" y="1523048"/>
            <a:ext cx="5080000" cy="337185"/>
          </a:xfrm>
          <a:prstGeom prst="rect">
            <a:avLst/>
          </a:prstGeom>
        </p:spPr>
        <p:txBody>
          <a:bodyPr>
            <a:spAutoFit/>
          </a:bodyPr>
          <a:p>
            <a:pPr marL="0" indent="0"/>
            <a:r>
              <a:rPr lang="zh-CN" altLang="en-US" sz="1600" b="0" i="0">
                <a:solidFill>
                  <a:srgbClr val="0F1115"/>
                </a:solidFill>
                <a:latin typeface="微软雅黑" panose="020B0503020204020204" charset="-122"/>
                <a:ea typeface="微软雅黑" panose="020B0503020204020204" charset="-122"/>
              </a:rPr>
              <a:t>从待排序数组中选择一个元素作为基准值</a:t>
            </a:r>
            <a:endParaRPr lang="zh-CN" altLang="en-US" sz="1600" b="0" i="0">
              <a:solidFill>
                <a:srgbClr val="0F1115"/>
              </a:solidFill>
              <a:latin typeface="微软雅黑" panose="020B0503020204020204" charset="-122"/>
              <a:ea typeface="微软雅黑" panose="020B0503020204020204" charset="-122"/>
            </a:endParaRPr>
          </a:p>
        </p:txBody>
      </p:sp>
      <p:sp>
        <p:nvSpPr>
          <p:cNvPr id="5" name="文本框 4"/>
          <p:cNvSpPr txBox="1"/>
          <p:nvPr/>
        </p:nvSpPr>
        <p:spPr>
          <a:xfrm>
            <a:off x="881380" y="1934845"/>
            <a:ext cx="7875905" cy="337185"/>
          </a:xfrm>
          <a:prstGeom prst="rect">
            <a:avLst/>
          </a:prstGeom>
        </p:spPr>
        <p:txBody>
          <a:bodyPr wrap="square">
            <a:spAutoFit/>
          </a:bodyPr>
          <a:p>
            <a:pPr marL="0" indent="0"/>
            <a:r>
              <a:rPr lang="zh-CN" altLang="en-US" sz="1600" b="0" i="0">
                <a:solidFill>
                  <a:srgbClr val="0F1115"/>
                </a:solidFill>
                <a:latin typeface="微软雅黑" panose="020B0503020204020204" charset="-122"/>
                <a:ea typeface="微软雅黑" panose="020B0503020204020204" charset="-122"/>
              </a:rPr>
              <a:t>重新排列数组，使小于基准的元素在左边，大于基准的在右边，基准位于最终位置</a:t>
            </a:r>
            <a:endParaRPr lang="zh-CN" altLang="en-US" sz="1600" b="0" i="0">
              <a:solidFill>
                <a:srgbClr val="0F1115"/>
              </a:solidFill>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3284220" y="2272030"/>
            <a:ext cx="4899660" cy="45777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30250" y="379730"/>
            <a:ext cx="2284730" cy="368300"/>
          </a:xfrm>
          <a:prstGeom prst="rect">
            <a:avLst/>
          </a:prstGeom>
          <a:noFill/>
        </p:spPr>
        <p:txBody>
          <a:bodyPr wrap="square" rtlCol="0">
            <a:spAutoFit/>
          </a:bodyPr>
          <a:p>
            <a:r>
              <a:rPr lang="zh-CN" altLang="en-US"/>
              <a:t>什么是稳定的排序？</a:t>
            </a:r>
            <a:endParaRPr lang="zh-CN" altLang="en-US"/>
          </a:p>
        </p:txBody>
      </p:sp>
      <p:sp>
        <p:nvSpPr>
          <p:cNvPr id="6" name="文本框 5"/>
          <p:cNvSpPr txBox="1"/>
          <p:nvPr/>
        </p:nvSpPr>
        <p:spPr>
          <a:xfrm>
            <a:off x="3014980" y="379730"/>
            <a:ext cx="5491480" cy="368300"/>
          </a:xfrm>
          <a:prstGeom prst="rect">
            <a:avLst/>
          </a:prstGeom>
        </p:spPr>
        <p:txBody>
          <a:bodyPr wrap="square">
            <a:spAutoFit/>
          </a:bodyPr>
          <a:p>
            <a:pPr marL="0" indent="0"/>
            <a:r>
              <a:rPr lang="zh-CN" altLang="en-US" b="0" i="0">
                <a:solidFill>
                  <a:srgbClr val="FF0000"/>
                </a:solidFill>
                <a:latin typeface="+mj-ea"/>
                <a:ea typeface="+mj-ea"/>
              </a:rPr>
              <a:t>相等的元素经过排序之后相对顺序是否发生了改变</a:t>
            </a:r>
            <a:endParaRPr lang="zh-CN" altLang="en-US" b="0" i="0">
              <a:solidFill>
                <a:srgbClr val="FF0000"/>
              </a:solidFill>
              <a:latin typeface="+mj-ea"/>
              <a:ea typeface="+mj-ea"/>
            </a:endParaRPr>
          </a:p>
        </p:txBody>
      </p:sp>
      <p:pic>
        <p:nvPicPr>
          <p:cNvPr id="12" name="图片 11"/>
          <p:cNvPicPr>
            <a:picLocks noChangeAspect="1"/>
          </p:cNvPicPr>
          <p:nvPr/>
        </p:nvPicPr>
        <p:blipFill>
          <a:blip r:embed="rId1"/>
          <a:stretch>
            <a:fillRect/>
          </a:stretch>
        </p:blipFill>
        <p:spPr>
          <a:xfrm>
            <a:off x="1395730" y="1125855"/>
            <a:ext cx="8249285" cy="1229995"/>
          </a:xfrm>
          <a:prstGeom prst="rect">
            <a:avLst/>
          </a:prstGeom>
        </p:spPr>
      </p:pic>
      <p:pic>
        <p:nvPicPr>
          <p:cNvPr id="3" name="图片 2"/>
          <p:cNvPicPr>
            <a:picLocks noChangeAspect="1"/>
          </p:cNvPicPr>
          <p:nvPr/>
        </p:nvPicPr>
        <p:blipFill>
          <a:blip r:embed="rId2"/>
          <a:stretch>
            <a:fillRect/>
          </a:stretch>
        </p:blipFill>
        <p:spPr>
          <a:xfrm>
            <a:off x="2229485" y="2440940"/>
            <a:ext cx="7063105" cy="397129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35280" y="895350"/>
            <a:ext cx="3484245" cy="706755"/>
          </a:xfrm>
          <a:prstGeom prst="rect">
            <a:avLst/>
          </a:prstGeom>
          <a:noFill/>
        </p:spPr>
        <p:txBody>
          <a:bodyPr wrap="square" rtlCol="0">
            <a:spAutoFit/>
          </a:bodyPr>
          <a:p>
            <a:r>
              <a:rPr lang="zh-CN" altLang="en-US" sz="4000"/>
              <a:t>递归程序分析</a:t>
            </a:r>
            <a:endParaRPr lang="zh-CN" altLang="en-US" sz="4000"/>
          </a:p>
        </p:txBody>
      </p:sp>
      <p:pic>
        <p:nvPicPr>
          <p:cNvPr id="5" name="图片 4"/>
          <p:cNvPicPr>
            <a:picLocks noChangeAspect="1"/>
          </p:cNvPicPr>
          <p:nvPr/>
        </p:nvPicPr>
        <p:blipFill>
          <a:blip r:embed="rId1"/>
          <a:stretch>
            <a:fillRect/>
          </a:stretch>
        </p:blipFill>
        <p:spPr>
          <a:xfrm>
            <a:off x="4134485" y="52070"/>
            <a:ext cx="6903720" cy="6731635"/>
          </a:xfrm>
          <a:prstGeom prst="rect">
            <a:avLst/>
          </a:prstGeom>
        </p:spPr>
      </p:pic>
      <p:sp>
        <p:nvSpPr>
          <p:cNvPr id="2" name="文本框 1"/>
          <p:cNvSpPr txBox="1"/>
          <p:nvPr/>
        </p:nvSpPr>
        <p:spPr>
          <a:xfrm>
            <a:off x="769620" y="1870710"/>
            <a:ext cx="2357755" cy="368300"/>
          </a:xfrm>
          <a:prstGeom prst="rect">
            <a:avLst/>
          </a:prstGeom>
          <a:noFill/>
        </p:spPr>
        <p:txBody>
          <a:bodyPr wrap="square" rtlCol="0">
            <a:spAutoFit/>
          </a:bodyPr>
          <a:p>
            <a:r>
              <a:rPr lang="zh-CN" altLang="en-US"/>
              <a:t>递归调用栈，递归树</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8600" y="232410"/>
            <a:ext cx="5762625" cy="583565"/>
          </a:xfrm>
          <a:prstGeom prst="rect">
            <a:avLst/>
          </a:prstGeom>
          <a:noFill/>
        </p:spPr>
        <p:txBody>
          <a:bodyPr wrap="square" rtlCol="0">
            <a:spAutoFit/>
          </a:bodyPr>
          <a:p>
            <a:r>
              <a:rPr lang="en-US" altLang="zh-CN" sz="3200"/>
              <a:t>KMP</a:t>
            </a:r>
            <a:r>
              <a:rPr lang="zh-CN" altLang="en-US" sz="3200"/>
              <a:t>算法</a:t>
            </a:r>
            <a:r>
              <a:rPr lang="en-US" altLang="zh-CN" sz="3200"/>
              <a:t>--&gt;</a:t>
            </a:r>
            <a:r>
              <a:rPr lang="zh-CN" altLang="en-US" sz="3200"/>
              <a:t>串的模式匹配</a:t>
            </a:r>
            <a:endParaRPr lang="zh-CN" altLang="en-US" sz="3200"/>
          </a:p>
        </p:txBody>
      </p:sp>
      <p:sp>
        <p:nvSpPr>
          <p:cNvPr id="3" name="文本框 2"/>
          <p:cNvSpPr txBox="1"/>
          <p:nvPr/>
        </p:nvSpPr>
        <p:spPr>
          <a:xfrm>
            <a:off x="228600" y="1200150"/>
            <a:ext cx="1998980" cy="368300"/>
          </a:xfrm>
          <a:prstGeom prst="rect">
            <a:avLst/>
          </a:prstGeom>
          <a:noFill/>
        </p:spPr>
        <p:txBody>
          <a:bodyPr wrap="square" rtlCol="0">
            <a:spAutoFit/>
          </a:bodyPr>
          <a:p>
            <a:r>
              <a:rPr lang="en-US" altLang="zh-CN"/>
              <a:t>1.</a:t>
            </a:r>
            <a:r>
              <a:rPr lang="zh-CN" altLang="en-US"/>
              <a:t>如何求</a:t>
            </a:r>
            <a:r>
              <a:rPr lang="en-US" altLang="zh-CN"/>
              <a:t>Next</a:t>
            </a:r>
            <a:r>
              <a:rPr lang="zh-CN" altLang="en-US"/>
              <a:t>数组？</a:t>
            </a:r>
            <a:endParaRPr lang="zh-CN" altLang="en-US"/>
          </a:p>
        </p:txBody>
      </p:sp>
      <p:sp>
        <p:nvSpPr>
          <p:cNvPr id="4" name="文本框 3"/>
          <p:cNvSpPr txBox="1"/>
          <p:nvPr/>
        </p:nvSpPr>
        <p:spPr>
          <a:xfrm>
            <a:off x="2649855" y="1216025"/>
            <a:ext cx="3284855" cy="368300"/>
          </a:xfrm>
          <a:prstGeom prst="rect">
            <a:avLst/>
          </a:prstGeom>
          <a:noFill/>
        </p:spPr>
        <p:txBody>
          <a:bodyPr wrap="square" rtlCol="0">
            <a:spAutoFit/>
          </a:bodyPr>
          <a:p>
            <a:r>
              <a:rPr lang="en-US" altLang="zh-CN">
                <a:solidFill>
                  <a:srgbClr val="FF0000"/>
                </a:solidFill>
              </a:rPr>
              <a:t>PM</a:t>
            </a:r>
            <a:r>
              <a:rPr lang="zh-CN" altLang="en-US">
                <a:solidFill>
                  <a:srgbClr val="FF0000"/>
                </a:solidFill>
              </a:rPr>
              <a:t>表</a:t>
            </a:r>
            <a:r>
              <a:rPr lang="en-US" altLang="zh-CN"/>
              <a:t>:</a:t>
            </a:r>
            <a:r>
              <a:rPr lang="zh-CN" altLang="en-US"/>
              <a:t>最长相等的</a:t>
            </a:r>
            <a:r>
              <a:rPr lang="zh-CN" altLang="en-US">
                <a:solidFill>
                  <a:srgbClr val="FF0000"/>
                </a:solidFill>
              </a:rPr>
              <a:t>前后缀</a:t>
            </a:r>
            <a:r>
              <a:rPr lang="zh-CN" altLang="en-US">
                <a:solidFill>
                  <a:schemeClr val="tx1"/>
                </a:solidFill>
              </a:rPr>
              <a:t>长度</a:t>
            </a:r>
            <a:endParaRPr lang="zh-CN" altLang="en-US">
              <a:solidFill>
                <a:schemeClr val="tx1"/>
              </a:solidFill>
            </a:endParaRPr>
          </a:p>
        </p:txBody>
      </p:sp>
      <p:sp>
        <p:nvSpPr>
          <p:cNvPr id="6" name="文本框 5"/>
          <p:cNvSpPr txBox="1"/>
          <p:nvPr/>
        </p:nvSpPr>
        <p:spPr>
          <a:xfrm>
            <a:off x="228600" y="1646555"/>
            <a:ext cx="2311400" cy="368300"/>
          </a:xfrm>
          <a:prstGeom prst="rect">
            <a:avLst/>
          </a:prstGeom>
          <a:noFill/>
        </p:spPr>
        <p:txBody>
          <a:bodyPr wrap="square" rtlCol="0">
            <a:spAutoFit/>
          </a:bodyPr>
          <a:p>
            <a:r>
              <a:rPr lang="en-US" altLang="zh-CN"/>
              <a:t>2.</a:t>
            </a:r>
            <a:r>
              <a:rPr lang="zh-CN" altLang="en-US"/>
              <a:t>如何求</a:t>
            </a:r>
            <a:r>
              <a:rPr lang="en-US" altLang="zh-CN"/>
              <a:t>NextVal</a:t>
            </a:r>
            <a:r>
              <a:rPr lang="zh-CN" altLang="en-US"/>
              <a:t>数组？</a:t>
            </a:r>
            <a:endParaRPr lang="zh-CN" altLang="en-US"/>
          </a:p>
        </p:txBody>
      </p:sp>
      <p:sp>
        <p:nvSpPr>
          <p:cNvPr id="7" name="文本框 6"/>
          <p:cNvSpPr txBox="1"/>
          <p:nvPr/>
        </p:nvSpPr>
        <p:spPr>
          <a:xfrm>
            <a:off x="2649855" y="1642745"/>
            <a:ext cx="2067560" cy="368300"/>
          </a:xfrm>
          <a:prstGeom prst="rect">
            <a:avLst/>
          </a:prstGeom>
          <a:noFill/>
        </p:spPr>
        <p:txBody>
          <a:bodyPr wrap="square" rtlCol="0">
            <a:spAutoFit/>
          </a:bodyPr>
          <a:p>
            <a:r>
              <a:rPr lang="zh-CN" altLang="en-US"/>
              <a:t>根据</a:t>
            </a:r>
            <a:r>
              <a:rPr lang="en-US" altLang="zh-CN"/>
              <a:t>Next</a:t>
            </a:r>
            <a:r>
              <a:rPr lang="zh-CN" altLang="en-US"/>
              <a:t>数组求解</a:t>
            </a:r>
            <a:endParaRPr lang="zh-CN" altLang="en-US"/>
          </a:p>
        </p:txBody>
      </p:sp>
      <p:sp>
        <p:nvSpPr>
          <p:cNvPr id="8" name="文本框 7"/>
          <p:cNvSpPr txBox="1"/>
          <p:nvPr/>
        </p:nvSpPr>
        <p:spPr>
          <a:xfrm>
            <a:off x="4972050" y="1642745"/>
            <a:ext cx="3020060" cy="368300"/>
          </a:xfrm>
          <a:prstGeom prst="rect">
            <a:avLst/>
          </a:prstGeom>
          <a:noFill/>
        </p:spPr>
        <p:txBody>
          <a:bodyPr wrap="square" rtlCol="0">
            <a:spAutoFit/>
          </a:bodyPr>
          <a:p>
            <a:r>
              <a:rPr lang="zh-CN" altLang="en-US">
                <a:solidFill>
                  <a:srgbClr val="FF0000"/>
                </a:solidFill>
              </a:rPr>
              <a:t>匹配过程利用</a:t>
            </a:r>
            <a:r>
              <a:rPr lang="en-US" altLang="zh-CN">
                <a:solidFill>
                  <a:srgbClr val="FF0000"/>
                </a:solidFill>
              </a:rPr>
              <a:t>NextVal</a:t>
            </a:r>
            <a:r>
              <a:rPr lang="zh-CN" altLang="en-US">
                <a:solidFill>
                  <a:srgbClr val="FF0000"/>
                </a:solidFill>
              </a:rPr>
              <a:t>数组</a:t>
            </a:r>
            <a:endParaRPr lang="zh-CN" altLang="en-US">
              <a:solidFill>
                <a:srgbClr val="FF0000"/>
              </a:solidFill>
            </a:endParaRPr>
          </a:p>
        </p:txBody>
      </p:sp>
      <p:sp>
        <p:nvSpPr>
          <p:cNvPr id="9" name="文本框 8"/>
          <p:cNvSpPr txBox="1"/>
          <p:nvPr/>
        </p:nvSpPr>
        <p:spPr>
          <a:xfrm>
            <a:off x="287020" y="2514600"/>
            <a:ext cx="4064000" cy="368300"/>
          </a:xfrm>
          <a:prstGeom prst="rect">
            <a:avLst/>
          </a:prstGeom>
          <a:noFill/>
        </p:spPr>
        <p:txBody>
          <a:bodyPr wrap="square" rtlCol="0">
            <a:spAutoFit/>
          </a:bodyPr>
          <a:p>
            <a:r>
              <a:rPr lang="en-US" altLang="zh-CN"/>
              <a:t>1.</a:t>
            </a:r>
            <a:r>
              <a:rPr lang="zh-CN" altLang="en-US"/>
              <a:t>什么是前</a:t>
            </a:r>
            <a:r>
              <a:rPr lang="en-US" altLang="zh-CN"/>
              <a:t>/</a:t>
            </a:r>
            <a:r>
              <a:rPr lang="zh-CN" altLang="en-US"/>
              <a:t>后缀？</a:t>
            </a:r>
            <a:endParaRPr lang="zh-CN" altLang="en-US"/>
          </a:p>
        </p:txBody>
      </p:sp>
      <p:sp>
        <p:nvSpPr>
          <p:cNvPr id="10" name="文本框 9"/>
          <p:cNvSpPr txBox="1"/>
          <p:nvPr/>
        </p:nvSpPr>
        <p:spPr>
          <a:xfrm>
            <a:off x="761365" y="2971165"/>
            <a:ext cx="6262370" cy="368300"/>
          </a:xfrm>
          <a:prstGeom prst="rect">
            <a:avLst/>
          </a:prstGeom>
          <a:noFill/>
        </p:spPr>
        <p:txBody>
          <a:bodyPr wrap="square" rtlCol="0">
            <a:spAutoFit/>
          </a:bodyPr>
          <a:p>
            <a:r>
              <a:rPr lang="zh-CN" altLang="en-US"/>
              <a:t>前缀：除最后一个字符外，字符串的所有头部子串</a:t>
            </a:r>
            <a:endParaRPr lang="zh-CN" altLang="en-US"/>
          </a:p>
        </p:txBody>
      </p:sp>
      <p:sp>
        <p:nvSpPr>
          <p:cNvPr id="11" name="文本框 10"/>
          <p:cNvSpPr txBox="1"/>
          <p:nvPr/>
        </p:nvSpPr>
        <p:spPr>
          <a:xfrm>
            <a:off x="761365" y="3409950"/>
            <a:ext cx="5566410" cy="368300"/>
          </a:xfrm>
          <a:prstGeom prst="rect">
            <a:avLst/>
          </a:prstGeom>
          <a:noFill/>
        </p:spPr>
        <p:txBody>
          <a:bodyPr wrap="square" rtlCol="0">
            <a:spAutoFit/>
          </a:bodyPr>
          <a:p>
            <a:r>
              <a:rPr lang="zh-CN" altLang="en-US"/>
              <a:t>后缀：除第一个字符外，字符串的所有尾部子串</a:t>
            </a:r>
            <a:endParaRPr lang="zh-CN" altLang="en-US"/>
          </a:p>
        </p:txBody>
      </p:sp>
      <p:cxnSp>
        <p:nvCxnSpPr>
          <p:cNvPr id="12" name="直接箭头连接符 11"/>
          <p:cNvCxnSpPr>
            <a:stCxn id="4" idx="3"/>
          </p:cNvCxnSpPr>
          <p:nvPr/>
        </p:nvCxnSpPr>
        <p:spPr>
          <a:xfrm>
            <a:off x="5934710" y="1400175"/>
            <a:ext cx="464820" cy="12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6567805" y="1210310"/>
            <a:ext cx="1967230" cy="368300"/>
          </a:xfrm>
          <a:prstGeom prst="rect">
            <a:avLst/>
          </a:prstGeom>
          <a:noFill/>
        </p:spPr>
        <p:txBody>
          <a:bodyPr wrap="square" rtlCol="0">
            <a:spAutoFit/>
          </a:bodyPr>
          <a:p>
            <a:r>
              <a:rPr lang="en-US" altLang="zh-CN">
                <a:solidFill>
                  <a:srgbClr val="FF0000"/>
                </a:solidFill>
              </a:rPr>
              <a:t>next[j]=PM[j-1]+1</a:t>
            </a:r>
            <a:endParaRPr lang="en-US" altLang="zh-CN">
              <a:solidFill>
                <a:srgbClr val="FF0000"/>
              </a:solidFill>
            </a:endParaRPr>
          </a:p>
        </p:txBody>
      </p:sp>
      <p:sp>
        <p:nvSpPr>
          <p:cNvPr id="15" name="文本框 14"/>
          <p:cNvSpPr txBox="1"/>
          <p:nvPr/>
        </p:nvSpPr>
        <p:spPr>
          <a:xfrm>
            <a:off x="287020" y="3975100"/>
            <a:ext cx="9488805" cy="368300"/>
          </a:xfrm>
          <a:prstGeom prst="rect">
            <a:avLst/>
          </a:prstGeom>
          <a:noFill/>
        </p:spPr>
        <p:txBody>
          <a:bodyPr wrap="square" rtlCol="0">
            <a:spAutoFit/>
          </a:bodyPr>
          <a:p>
            <a:r>
              <a:rPr lang="en-US" altLang="zh-CN"/>
              <a:t>next</a:t>
            </a:r>
            <a:r>
              <a:rPr lang="zh-CN" altLang="en-US"/>
              <a:t>数组</a:t>
            </a:r>
            <a:r>
              <a:rPr lang="en-US" altLang="zh-CN"/>
              <a:t>:</a:t>
            </a:r>
            <a:r>
              <a:rPr lang="zh-CN" altLang="en-US"/>
              <a:t>求哪一位就把哪一位盖起来，然后计算该位之前最长相等前后缀长度值再加</a:t>
            </a:r>
            <a:r>
              <a:rPr lang="en-US" altLang="zh-CN"/>
              <a:t>1</a:t>
            </a:r>
            <a:endParaRPr lang="en-US" altLang="zh-CN"/>
          </a:p>
        </p:txBody>
      </p:sp>
      <p:sp>
        <p:nvSpPr>
          <p:cNvPr id="16" name="文本框 15"/>
          <p:cNvSpPr txBox="1"/>
          <p:nvPr/>
        </p:nvSpPr>
        <p:spPr>
          <a:xfrm>
            <a:off x="248285" y="4590415"/>
            <a:ext cx="2400935" cy="368300"/>
          </a:xfrm>
          <a:prstGeom prst="rect">
            <a:avLst/>
          </a:prstGeom>
          <a:noFill/>
        </p:spPr>
        <p:txBody>
          <a:bodyPr wrap="square" rtlCol="0">
            <a:spAutoFit/>
          </a:bodyPr>
          <a:p>
            <a:r>
              <a:rPr lang="en-US" altLang="zh-CN"/>
              <a:t>2.</a:t>
            </a:r>
            <a:r>
              <a:rPr lang="zh-CN" altLang="en-US"/>
              <a:t>如何写</a:t>
            </a:r>
            <a:r>
              <a:rPr lang="en-US" altLang="zh-CN"/>
              <a:t>nextval</a:t>
            </a:r>
            <a:r>
              <a:rPr lang="zh-CN" altLang="en-US"/>
              <a:t>数组？</a:t>
            </a:r>
            <a:endParaRPr lang="zh-CN" altLang="en-US"/>
          </a:p>
        </p:txBody>
      </p:sp>
      <p:pic>
        <p:nvPicPr>
          <p:cNvPr id="17" name="图片 16"/>
          <p:cNvPicPr>
            <a:picLocks noChangeAspect="1"/>
          </p:cNvPicPr>
          <p:nvPr/>
        </p:nvPicPr>
        <p:blipFill>
          <a:blip r:embed="rId1"/>
          <a:stretch>
            <a:fillRect/>
          </a:stretch>
        </p:blipFill>
        <p:spPr>
          <a:xfrm>
            <a:off x="1409700" y="5060315"/>
            <a:ext cx="8198485" cy="14363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596265" y="1136015"/>
            <a:ext cx="10779125" cy="15601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203960" y="3253740"/>
            <a:ext cx="1149985" cy="583565"/>
          </a:xfrm>
          <a:prstGeom prst="rect">
            <a:avLst/>
          </a:prstGeom>
          <a:noFill/>
        </p:spPr>
        <p:txBody>
          <a:bodyPr wrap="square" rtlCol="0">
            <a:spAutoFit/>
          </a:bodyPr>
          <a:p>
            <a:r>
              <a:rPr lang="zh-CN" altLang="en-US" sz="3200"/>
              <a:t>图论</a:t>
            </a:r>
            <a:endParaRPr lang="en-US" altLang="zh-CN" sz="3200"/>
          </a:p>
        </p:txBody>
      </p:sp>
      <p:sp>
        <p:nvSpPr>
          <p:cNvPr id="5" name="文本框 4"/>
          <p:cNvSpPr txBox="1"/>
          <p:nvPr/>
        </p:nvSpPr>
        <p:spPr>
          <a:xfrm>
            <a:off x="3455035" y="1638300"/>
            <a:ext cx="3614420" cy="368300"/>
          </a:xfrm>
          <a:prstGeom prst="rect">
            <a:avLst/>
          </a:prstGeom>
          <a:noFill/>
        </p:spPr>
        <p:txBody>
          <a:bodyPr wrap="square" rtlCol="0">
            <a:spAutoFit/>
          </a:bodyPr>
          <a:p>
            <a:r>
              <a:rPr lang="en-US" altLang="zh-CN"/>
              <a:t>1.</a:t>
            </a:r>
            <a:r>
              <a:rPr lang="zh-CN" altLang="en-US"/>
              <a:t>邻接矩阵</a:t>
            </a:r>
            <a:r>
              <a:rPr lang="en-US" altLang="zh-CN"/>
              <a:t>/</a:t>
            </a:r>
            <a:r>
              <a:rPr lang="zh-CN" altLang="en-US"/>
              <a:t>邻接表的存储形式</a:t>
            </a:r>
            <a:endParaRPr lang="zh-CN" altLang="en-US"/>
          </a:p>
        </p:txBody>
      </p:sp>
      <p:sp>
        <p:nvSpPr>
          <p:cNvPr id="6" name="文本框 5"/>
          <p:cNvSpPr txBox="1"/>
          <p:nvPr/>
        </p:nvSpPr>
        <p:spPr>
          <a:xfrm>
            <a:off x="3506470" y="2441575"/>
            <a:ext cx="4901565" cy="368300"/>
          </a:xfrm>
          <a:prstGeom prst="rect">
            <a:avLst/>
          </a:prstGeom>
          <a:noFill/>
        </p:spPr>
        <p:txBody>
          <a:bodyPr wrap="square" rtlCol="0">
            <a:spAutoFit/>
          </a:bodyPr>
          <a:p>
            <a:r>
              <a:rPr lang="en-US" altLang="zh-CN">
                <a:solidFill>
                  <a:srgbClr val="FF0000"/>
                </a:solidFill>
              </a:rPr>
              <a:t>2.</a:t>
            </a:r>
            <a:r>
              <a:rPr lang="zh-CN" altLang="en-US">
                <a:solidFill>
                  <a:srgbClr val="FF0000"/>
                </a:solidFill>
              </a:rPr>
              <a:t>深度优先搜索（回溯）</a:t>
            </a:r>
            <a:r>
              <a:rPr lang="en-US" altLang="zh-CN">
                <a:solidFill>
                  <a:srgbClr val="FF0000"/>
                </a:solidFill>
              </a:rPr>
              <a:t>/</a:t>
            </a:r>
            <a:r>
              <a:rPr lang="zh-CN" altLang="en-US">
                <a:solidFill>
                  <a:srgbClr val="FF0000"/>
                </a:solidFill>
              </a:rPr>
              <a:t>广度优先搜索</a:t>
            </a:r>
            <a:endParaRPr lang="zh-CN" altLang="en-US">
              <a:solidFill>
                <a:srgbClr val="FF0000"/>
              </a:solidFill>
            </a:endParaRPr>
          </a:p>
        </p:txBody>
      </p:sp>
      <p:sp>
        <p:nvSpPr>
          <p:cNvPr id="7" name="文本框 6"/>
          <p:cNvSpPr txBox="1"/>
          <p:nvPr/>
        </p:nvSpPr>
        <p:spPr>
          <a:xfrm>
            <a:off x="3506470" y="4048125"/>
            <a:ext cx="4820285" cy="368300"/>
          </a:xfrm>
          <a:prstGeom prst="rect">
            <a:avLst/>
          </a:prstGeom>
          <a:noFill/>
        </p:spPr>
        <p:txBody>
          <a:bodyPr wrap="square" rtlCol="0">
            <a:spAutoFit/>
          </a:bodyPr>
          <a:p>
            <a:r>
              <a:rPr lang="en-US" altLang="zh-CN"/>
              <a:t>4.</a:t>
            </a:r>
            <a:r>
              <a:rPr lang="zh-CN" altLang="en-US"/>
              <a:t>最短路径（迪杰斯特拉算法）</a:t>
            </a:r>
            <a:endParaRPr lang="zh-CN" altLang="en-US"/>
          </a:p>
        </p:txBody>
      </p:sp>
      <p:sp>
        <p:nvSpPr>
          <p:cNvPr id="8" name="文本框 7"/>
          <p:cNvSpPr txBox="1"/>
          <p:nvPr/>
        </p:nvSpPr>
        <p:spPr>
          <a:xfrm>
            <a:off x="3506470" y="3244850"/>
            <a:ext cx="4064000" cy="368300"/>
          </a:xfrm>
          <a:prstGeom prst="rect">
            <a:avLst/>
          </a:prstGeom>
          <a:noFill/>
        </p:spPr>
        <p:txBody>
          <a:bodyPr wrap="square" rtlCol="0">
            <a:spAutoFit/>
          </a:bodyPr>
          <a:p>
            <a:r>
              <a:rPr lang="en-US" altLang="zh-CN">
                <a:solidFill>
                  <a:schemeClr val="accent4"/>
                </a:solidFill>
              </a:rPr>
              <a:t>3.DAG</a:t>
            </a:r>
            <a:r>
              <a:rPr lang="zh-CN" altLang="en-US">
                <a:solidFill>
                  <a:schemeClr val="accent4"/>
                </a:solidFill>
              </a:rPr>
              <a:t>图（有向无环图）</a:t>
            </a:r>
            <a:endParaRPr lang="zh-CN" altLang="en-US">
              <a:solidFill>
                <a:schemeClr val="accent4"/>
              </a:solidFill>
            </a:endParaRPr>
          </a:p>
        </p:txBody>
      </p:sp>
      <p:sp>
        <p:nvSpPr>
          <p:cNvPr id="9" name="文本框 8"/>
          <p:cNvSpPr txBox="1"/>
          <p:nvPr/>
        </p:nvSpPr>
        <p:spPr>
          <a:xfrm>
            <a:off x="3506470" y="4851400"/>
            <a:ext cx="1572260" cy="368300"/>
          </a:xfrm>
          <a:prstGeom prst="rect">
            <a:avLst/>
          </a:prstGeom>
          <a:noFill/>
        </p:spPr>
        <p:txBody>
          <a:bodyPr wrap="square" rtlCol="0">
            <a:spAutoFit/>
          </a:bodyPr>
          <a:p>
            <a:r>
              <a:rPr lang="en-US" altLang="zh-CN"/>
              <a:t>5.</a:t>
            </a:r>
            <a:r>
              <a:rPr lang="zh-CN" altLang="en-US"/>
              <a:t>关键路径</a:t>
            </a:r>
            <a:endParaRPr lang="zh-CN" altLang="en-US"/>
          </a:p>
        </p:txBody>
      </p:sp>
      <p:cxnSp>
        <p:nvCxnSpPr>
          <p:cNvPr id="10" name="直接箭头连接符 9"/>
          <p:cNvCxnSpPr/>
          <p:nvPr/>
        </p:nvCxnSpPr>
        <p:spPr>
          <a:xfrm>
            <a:off x="6179820" y="3429000"/>
            <a:ext cx="10668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7372985" y="3244850"/>
            <a:ext cx="1169035" cy="368300"/>
          </a:xfrm>
          <a:prstGeom prst="rect">
            <a:avLst/>
          </a:prstGeom>
          <a:noFill/>
        </p:spPr>
        <p:txBody>
          <a:bodyPr wrap="square" rtlCol="0">
            <a:spAutoFit/>
          </a:bodyPr>
          <a:p>
            <a:r>
              <a:rPr lang="zh-CN" altLang="en-US"/>
              <a:t>拓扑排序</a:t>
            </a:r>
            <a:endParaRPr lang="zh-CN" altLang="en-US"/>
          </a:p>
        </p:txBody>
      </p:sp>
      <p:sp>
        <p:nvSpPr>
          <p:cNvPr id="2" name="左大括号 1"/>
          <p:cNvSpPr/>
          <p:nvPr/>
        </p:nvSpPr>
        <p:spPr>
          <a:xfrm>
            <a:off x="2498725" y="1800225"/>
            <a:ext cx="637540" cy="350329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pic>
        <p:nvPicPr>
          <p:cNvPr id="3" name="图片 2"/>
          <p:cNvPicPr/>
          <p:nvPr/>
        </p:nvPicPr>
        <p:blipFill>
          <a:blip r:embed="rId1"/>
          <a:stretch>
            <a:fillRect/>
          </a:stretch>
        </p:blipFill>
        <p:spPr>
          <a:xfrm>
            <a:off x="10263505" y="64135"/>
            <a:ext cx="1626870" cy="1331595"/>
          </a:xfrm>
          <a:prstGeom prst="rect">
            <a:avLst/>
          </a:prstGeom>
        </p:spPr>
      </p:pic>
      <p:pic>
        <p:nvPicPr>
          <p:cNvPr id="12" name="图片 11"/>
          <p:cNvPicPr/>
          <p:nvPr/>
        </p:nvPicPr>
        <p:blipFill>
          <a:blip r:embed="rId2"/>
          <a:stretch>
            <a:fillRect/>
          </a:stretch>
        </p:blipFill>
        <p:spPr>
          <a:xfrm>
            <a:off x="408305" y="259080"/>
            <a:ext cx="3787775" cy="811530"/>
          </a:xfrm>
          <a:prstGeom prst="rect">
            <a:avLst/>
          </a:prstGeom>
        </p:spPr>
      </p:pic>
      <p:pic>
        <p:nvPicPr>
          <p:cNvPr id="13" name="图片 12"/>
          <p:cNvPicPr>
            <a:picLocks noChangeAspect="1"/>
          </p:cNvPicPr>
          <p:nvPr/>
        </p:nvPicPr>
        <p:blipFill>
          <a:blip r:embed="rId3"/>
          <a:stretch>
            <a:fillRect/>
          </a:stretch>
        </p:blipFill>
        <p:spPr>
          <a:xfrm>
            <a:off x="8696960" y="3613150"/>
            <a:ext cx="2815590" cy="252476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2276475" y="2676525"/>
            <a:ext cx="1425575" cy="752475"/>
          </a:xfrm>
          <a:prstGeom prst="rect">
            <a:avLst/>
          </a:prstGeom>
          <a:noFill/>
        </p:spPr>
        <p:txBody>
          <a:bodyPr wrap="square" rtlCol="0">
            <a:noAutofit/>
          </a:bodyPr>
          <a:p>
            <a:r>
              <a:rPr lang="zh-CN" altLang="en-US" sz="4800"/>
              <a:t>查找</a:t>
            </a:r>
            <a:endParaRPr lang="zh-CN" altLang="en-US" sz="4800"/>
          </a:p>
        </p:txBody>
      </p:sp>
      <p:sp>
        <p:nvSpPr>
          <p:cNvPr id="6" name="左大括号 5"/>
          <p:cNvSpPr/>
          <p:nvPr/>
        </p:nvSpPr>
        <p:spPr>
          <a:xfrm>
            <a:off x="3813810" y="1893570"/>
            <a:ext cx="655320" cy="241554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4949190" y="2907030"/>
            <a:ext cx="2891155" cy="521970"/>
          </a:xfrm>
          <a:prstGeom prst="rect">
            <a:avLst/>
          </a:prstGeom>
          <a:noFill/>
        </p:spPr>
        <p:txBody>
          <a:bodyPr wrap="square" rtlCol="0">
            <a:spAutoFit/>
          </a:bodyPr>
          <a:p>
            <a:r>
              <a:rPr lang="zh-CN" altLang="en-US" sz="2800">
                <a:solidFill>
                  <a:schemeClr val="accent6">
                    <a:lumMod val="60000"/>
                    <a:lumOff val="40000"/>
                  </a:schemeClr>
                </a:solidFill>
              </a:rPr>
              <a:t>基于树表的查找</a:t>
            </a:r>
            <a:endParaRPr lang="zh-CN" altLang="en-US" sz="2800">
              <a:solidFill>
                <a:schemeClr val="accent6">
                  <a:lumMod val="60000"/>
                  <a:lumOff val="40000"/>
                </a:schemeClr>
              </a:solidFill>
            </a:endParaRPr>
          </a:p>
        </p:txBody>
      </p:sp>
      <p:sp>
        <p:nvSpPr>
          <p:cNvPr id="8" name="文本框 7"/>
          <p:cNvSpPr txBox="1"/>
          <p:nvPr/>
        </p:nvSpPr>
        <p:spPr>
          <a:xfrm>
            <a:off x="4872990" y="1824990"/>
            <a:ext cx="4064000" cy="521970"/>
          </a:xfrm>
          <a:prstGeom prst="rect">
            <a:avLst/>
          </a:prstGeom>
          <a:noFill/>
        </p:spPr>
        <p:txBody>
          <a:bodyPr wrap="square" rtlCol="0">
            <a:spAutoFit/>
          </a:bodyPr>
          <a:p>
            <a:r>
              <a:rPr lang="zh-CN" altLang="en-US" sz="2800"/>
              <a:t>基于线性表的查找</a:t>
            </a:r>
            <a:endParaRPr lang="zh-CN" altLang="en-US" sz="2800"/>
          </a:p>
        </p:txBody>
      </p:sp>
      <p:sp>
        <p:nvSpPr>
          <p:cNvPr id="9" name="文本框 8"/>
          <p:cNvSpPr txBox="1"/>
          <p:nvPr/>
        </p:nvSpPr>
        <p:spPr>
          <a:xfrm>
            <a:off x="4850130" y="3928110"/>
            <a:ext cx="3218815" cy="521970"/>
          </a:xfrm>
          <a:prstGeom prst="rect">
            <a:avLst/>
          </a:prstGeom>
          <a:noFill/>
        </p:spPr>
        <p:txBody>
          <a:bodyPr wrap="square" rtlCol="0">
            <a:spAutoFit/>
          </a:bodyPr>
          <a:p>
            <a:r>
              <a:rPr lang="zh-CN" altLang="en-US" sz="2800">
                <a:solidFill>
                  <a:schemeClr val="accent6">
                    <a:lumMod val="60000"/>
                    <a:lumOff val="40000"/>
                  </a:schemeClr>
                </a:solidFill>
              </a:rPr>
              <a:t>基于哈希表的查找</a:t>
            </a:r>
            <a:endParaRPr lang="zh-CN" altLang="en-US" sz="2800">
              <a:solidFill>
                <a:schemeClr val="accent6">
                  <a:lumMod val="60000"/>
                  <a:lumOff val="40000"/>
                </a:schemeClr>
              </a:solidFill>
            </a:endParaRPr>
          </a:p>
        </p:txBody>
      </p:sp>
      <p:pic>
        <p:nvPicPr>
          <p:cNvPr id="10" name="图片 9"/>
          <p:cNvPicPr/>
          <p:nvPr/>
        </p:nvPicPr>
        <p:blipFill>
          <a:blip r:embed="rId1">
            <a:alphaModFix amt="80000"/>
            <a:clrChange>
              <a:clrFrom>
                <a:srgbClr val="F6F6F6">
                  <a:alpha val="100000"/>
                </a:srgbClr>
              </a:clrFrom>
              <a:clrTo>
                <a:srgbClr val="F6F6F6">
                  <a:alpha val="100000"/>
                  <a:alpha val="0"/>
                </a:srgbClr>
              </a:clrTo>
            </a:clrChange>
          </a:blip>
          <a:stretch>
            <a:fillRect/>
          </a:stretch>
        </p:blipFill>
        <p:spPr>
          <a:xfrm>
            <a:off x="8587105" y="2118360"/>
            <a:ext cx="2837815" cy="26212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27660" y="350520"/>
            <a:ext cx="2527300" cy="521970"/>
          </a:xfrm>
          <a:prstGeom prst="rect">
            <a:avLst/>
          </a:prstGeom>
          <a:noFill/>
        </p:spPr>
        <p:txBody>
          <a:bodyPr wrap="square" rtlCol="0">
            <a:spAutoFit/>
          </a:bodyPr>
          <a:p>
            <a:r>
              <a:rPr lang="zh-CN" altLang="en-US" sz="2800"/>
              <a:t>图的存储结构</a:t>
            </a:r>
            <a:endParaRPr lang="zh-CN" altLang="en-US" sz="2800"/>
          </a:p>
        </p:txBody>
      </p:sp>
      <p:sp>
        <p:nvSpPr>
          <p:cNvPr id="5" name="文本框 4"/>
          <p:cNvSpPr txBox="1"/>
          <p:nvPr>
            <p:custDataLst>
              <p:tags r:id="rId1"/>
            </p:custDataLst>
          </p:nvPr>
        </p:nvSpPr>
        <p:spPr>
          <a:xfrm>
            <a:off x="1016635" y="940435"/>
            <a:ext cx="1165225" cy="375285"/>
          </a:xfrm>
          <a:prstGeom prst="rect">
            <a:avLst/>
          </a:prstGeom>
          <a:noFill/>
        </p:spPr>
        <p:txBody>
          <a:bodyPr wrap="square" rtlCol="0">
            <a:noAutofit/>
          </a:bodyPr>
          <a:p>
            <a:r>
              <a:rPr lang="zh-CN" altLang="en-US"/>
              <a:t>邻接矩阵</a:t>
            </a:r>
            <a:endParaRPr lang="zh-CN" altLang="en-US"/>
          </a:p>
        </p:txBody>
      </p:sp>
      <p:sp>
        <p:nvSpPr>
          <p:cNvPr id="6" name="文本框 5"/>
          <p:cNvSpPr txBox="1"/>
          <p:nvPr>
            <p:custDataLst>
              <p:tags r:id="rId2"/>
            </p:custDataLst>
          </p:nvPr>
        </p:nvSpPr>
        <p:spPr>
          <a:xfrm>
            <a:off x="7066915" y="940435"/>
            <a:ext cx="1066800" cy="368300"/>
          </a:xfrm>
          <a:prstGeom prst="rect">
            <a:avLst/>
          </a:prstGeom>
          <a:noFill/>
        </p:spPr>
        <p:txBody>
          <a:bodyPr wrap="square" rtlCol="0">
            <a:spAutoFit/>
          </a:bodyPr>
          <a:p>
            <a:r>
              <a:rPr lang="zh-CN" altLang="en-US"/>
              <a:t>邻接表</a:t>
            </a:r>
            <a:endParaRPr lang="zh-CN" altLang="en-US"/>
          </a:p>
        </p:txBody>
      </p:sp>
      <p:sp>
        <p:nvSpPr>
          <p:cNvPr id="7" name="文本框 6"/>
          <p:cNvSpPr txBox="1"/>
          <p:nvPr>
            <p:custDataLst>
              <p:tags r:id="rId3"/>
            </p:custDataLst>
          </p:nvPr>
        </p:nvSpPr>
        <p:spPr>
          <a:xfrm>
            <a:off x="1109345" y="1672590"/>
            <a:ext cx="3154045" cy="829945"/>
          </a:xfrm>
          <a:prstGeom prst="rect">
            <a:avLst/>
          </a:prstGeom>
        </p:spPr>
        <p:txBody>
          <a:bodyPr wrap="square">
            <a:spAutoFit/>
          </a:bodyPr>
          <a:p>
            <a:pPr marL="0" indent="0"/>
            <a:r>
              <a:rPr lang="zh-CN" altLang="en-US" sz="1600" i="0">
                <a:solidFill>
                  <a:schemeClr val="tx1"/>
                </a:solidFill>
                <a:latin typeface="+mj-ea"/>
                <a:ea typeface="+mj-ea"/>
              </a:rPr>
              <a:t>边或弧是顶点和顶点的关系，用邻接矩阵来存储，表示各个顶点之间的邻接关系</a:t>
            </a:r>
            <a:endParaRPr lang="zh-CN" altLang="en-US" sz="1600" i="0">
              <a:solidFill>
                <a:schemeClr val="tx1"/>
              </a:solidFill>
              <a:latin typeface="+mj-ea"/>
              <a:ea typeface="+mj-ea"/>
            </a:endParaRPr>
          </a:p>
        </p:txBody>
      </p:sp>
      <p:pic>
        <p:nvPicPr>
          <p:cNvPr id="8" name="图片 7"/>
          <p:cNvPicPr>
            <a:picLocks noChangeAspect="1"/>
          </p:cNvPicPr>
          <p:nvPr/>
        </p:nvPicPr>
        <p:blipFill>
          <a:blip r:embed="rId4"/>
          <a:stretch>
            <a:fillRect/>
          </a:stretch>
        </p:blipFill>
        <p:spPr>
          <a:xfrm>
            <a:off x="327660" y="2918460"/>
            <a:ext cx="4611370" cy="2063750"/>
          </a:xfrm>
          <a:prstGeom prst="rect">
            <a:avLst/>
          </a:prstGeom>
        </p:spPr>
      </p:pic>
      <p:sp>
        <p:nvSpPr>
          <p:cNvPr id="9" name="文本框 8"/>
          <p:cNvSpPr txBox="1"/>
          <p:nvPr/>
        </p:nvSpPr>
        <p:spPr>
          <a:xfrm>
            <a:off x="494665" y="5199380"/>
            <a:ext cx="4909185" cy="368300"/>
          </a:xfrm>
          <a:prstGeom prst="rect">
            <a:avLst/>
          </a:prstGeom>
          <a:noFill/>
        </p:spPr>
        <p:txBody>
          <a:bodyPr wrap="square" rtlCol="0">
            <a:spAutoFit/>
          </a:bodyPr>
          <a:p>
            <a:r>
              <a:rPr lang="zh-CN" altLang="en-US"/>
              <a:t>有向图</a:t>
            </a:r>
            <a:r>
              <a:rPr lang="en-US" altLang="zh-CN"/>
              <a:t>/</a:t>
            </a:r>
            <a:r>
              <a:rPr lang="zh-CN" altLang="en-US"/>
              <a:t>无向图：无向图的邻接矩阵是对称的</a:t>
            </a:r>
            <a:endParaRPr lang="zh-CN" altLang="en-US"/>
          </a:p>
        </p:txBody>
      </p:sp>
      <p:sp>
        <p:nvSpPr>
          <p:cNvPr id="10" name="文本框 9"/>
          <p:cNvSpPr txBox="1"/>
          <p:nvPr/>
        </p:nvSpPr>
        <p:spPr>
          <a:xfrm>
            <a:off x="494665" y="5639435"/>
            <a:ext cx="4064000" cy="368300"/>
          </a:xfrm>
          <a:prstGeom prst="rect">
            <a:avLst/>
          </a:prstGeom>
          <a:noFill/>
        </p:spPr>
        <p:txBody>
          <a:bodyPr wrap="square" rtlCol="0">
            <a:spAutoFit/>
          </a:bodyPr>
          <a:p>
            <a:r>
              <a:rPr lang="zh-CN" altLang="en-US"/>
              <a:t>出度入度：行表示出度，列表示入度</a:t>
            </a:r>
            <a:endParaRPr lang="zh-CN" altLang="en-US"/>
          </a:p>
        </p:txBody>
      </p:sp>
      <p:sp>
        <p:nvSpPr>
          <p:cNvPr id="11" name="文本框 10"/>
          <p:cNvSpPr txBox="1"/>
          <p:nvPr>
            <p:custDataLst>
              <p:tags r:id="rId5"/>
            </p:custDataLst>
          </p:nvPr>
        </p:nvSpPr>
        <p:spPr>
          <a:xfrm>
            <a:off x="7336155" y="1679575"/>
            <a:ext cx="3470275" cy="829945"/>
          </a:xfrm>
          <a:prstGeom prst="rect">
            <a:avLst/>
          </a:prstGeom>
        </p:spPr>
        <p:txBody>
          <a:bodyPr wrap="square">
            <a:spAutoFit/>
          </a:bodyPr>
          <a:p>
            <a:pPr marL="0" indent="0"/>
            <a:r>
              <a:rPr lang="zh-CN" altLang="en-US" sz="1600" b="0" i="0">
                <a:solidFill>
                  <a:srgbClr val="0F1115"/>
                </a:solidFill>
                <a:latin typeface="+mj-ea"/>
                <a:ea typeface="+mj-ea"/>
              </a:rPr>
              <a:t>为图中的每个顶点建立一个单链表，链表中存储与该顶点直接相邻的所有顶点</a:t>
            </a:r>
            <a:endParaRPr lang="zh-CN" altLang="en-US" sz="1600" b="0" i="0">
              <a:solidFill>
                <a:srgbClr val="0F1115"/>
              </a:solidFill>
              <a:latin typeface="+mj-ea"/>
              <a:ea typeface="+mj-ea"/>
            </a:endParaRPr>
          </a:p>
        </p:txBody>
      </p:sp>
      <p:pic>
        <p:nvPicPr>
          <p:cNvPr id="12" name="图片 11"/>
          <p:cNvPicPr>
            <a:picLocks noChangeAspect="1"/>
          </p:cNvPicPr>
          <p:nvPr/>
        </p:nvPicPr>
        <p:blipFill>
          <a:blip r:embed="rId6"/>
          <a:stretch>
            <a:fillRect/>
          </a:stretch>
        </p:blipFill>
        <p:spPr>
          <a:xfrm>
            <a:off x="5895975" y="2894330"/>
            <a:ext cx="5800090" cy="20878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17170" y="191770"/>
            <a:ext cx="2959735" cy="583565"/>
          </a:xfrm>
          <a:prstGeom prst="rect">
            <a:avLst/>
          </a:prstGeom>
          <a:noFill/>
        </p:spPr>
        <p:txBody>
          <a:bodyPr wrap="square" rtlCol="0">
            <a:spAutoFit/>
          </a:bodyPr>
          <a:p>
            <a:r>
              <a:rPr lang="zh-CN" altLang="en-US" sz="3200"/>
              <a:t>图的搜索算法</a:t>
            </a:r>
            <a:endParaRPr lang="zh-CN" altLang="en-US" sz="3200"/>
          </a:p>
        </p:txBody>
      </p:sp>
      <p:sp>
        <p:nvSpPr>
          <p:cNvPr id="7" name="文本框 6"/>
          <p:cNvSpPr txBox="1"/>
          <p:nvPr>
            <p:custDataLst>
              <p:tags r:id="rId1"/>
            </p:custDataLst>
          </p:nvPr>
        </p:nvSpPr>
        <p:spPr>
          <a:xfrm>
            <a:off x="1047115" y="1569085"/>
            <a:ext cx="986155" cy="460375"/>
          </a:xfrm>
          <a:prstGeom prst="rect">
            <a:avLst/>
          </a:prstGeom>
          <a:noFill/>
        </p:spPr>
        <p:txBody>
          <a:bodyPr wrap="square" rtlCol="0">
            <a:spAutoFit/>
          </a:bodyPr>
          <a:p>
            <a:r>
              <a:rPr lang="en-US" altLang="zh-CN" sz="2400"/>
              <a:t>DFS</a:t>
            </a:r>
            <a:endParaRPr lang="en-US" altLang="zh-CN" sz="2400"/>
          </a:p>
        </p:txBody>
      </p:sp>
      <p:sp>
        <p:nvSpPr>
          <p:cNvPr id="9" name="文本框 8"/>
          <p:cNvSpPr txBox="1"/>
          <p:nvPr/>
        </p:nvSpPr>
        <p:spPr>
          <a:xfrm>
            <a:off x="1226820" y="2985770"/>
            <a:ext cx="1748155" cy="368300"/>
          </a:xfrm>
          <a:prstGeom prst="rect">
            <a:avLst/>
          </a:prstGeom>
          <a:noFill/>
        </p:spPr>
        <p:txBody>
          <a:bodyPr wrap="square" rtlCol="0">
            <a:spAutoFit/>
          </a:bodyPr>
          <a:p>
            <a:r>
              <a:rPr lang="zh-CN" altLang="en-US"/>
              <a:t>基于邻接矩阵</a:t>
            </a:r>
            <a:endParaRPr lang="zh-CN" altLang="en-US"/>
          </a:p>
        </p:txBody>
      </p:sp>
      <p:sp>
        <p:nvSpPr>
          <p:cNvPr id="10" name="文本框 9"/>
          <p:cNvSpPr txBox="1"/>
          <p:nvPr/>
        </p:nvSpPr>
        <p:spPr>
          <a:xfrm>
            <a:off x="7053580" y="2985770"/>
            <a:ext cx="1748155" cy="368300"/>
          </a:xfrm>
          <a:prstGeom prst="rect">
            <a:avLst/>
          </a:prstGeom>
          <a:noFill/>
        </p:spPr>
        <p:txBody>
          <a:bodyPr wrap="square" rtlCol="0">
            <a:spAutoFit/>
          </a:bodyPr>
          <a:p>
            <a:r>
              <a:rPr lang="zh-CN" altLang="en-US"/>
              <a:t>基于邻接表</a:t>
            </a:r>
            <a:endParaRPr lang="zh-CN" altLang="en-US"/>
          </a:p>
        </p:txBody>
      </p:sp>
      <p:cxnSp>
        <p:nvCxnSpPr>
          <p:cNvPr id="11" name="直接箭头连接符 10"/>
          <p:cNvCxnSpPr>
            <a:stCxn id="7" idx="3"/>
          </p:cNvCxnSpPr>
          <p:nvPr>
            <p:custDataLst>
              <p:tags r:id="rId2"/>
            </p:custDataLst>
          </p:nvPr>
        </p:nvCxnSpPr>
        <p:spPr>
          <a:xfrm flipV="1">
            <a:off x="2033270" y="1797050"/>
            <a:ext cx="583565" cy="254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2" name="文本框 11"/>
          <p:cNvSpPr txBox="1"/>
          <p:nvPr>
            <p:custDataLst>
              <p:tags r:id="rId3"/>
            </p:custDataLst>
          </p:nvPr>
        </p:nvSpPr>
        <p:spPr>
          <a:xfrm>
            <a:off x="2974975" y="1615440"/>
            <a:ext cx="1503680" cy="368300"/>
          </a:xfrm>
          <a:prstGeom prst="rect">
            <a:avLst/>
          </a:prstGeom>
          <a:noFill/>
        </p:spPr>
        <p:txBody>
          <a:bodyPr wrap="square" rtlCol="0">
            <a:spAutoFit/>
          </a:bodyPr>
          <a:p>
            <a:r>
              <a:rPr lang="zh-CN" altLang="en-US"/>
              <a:t>递归</a:t>
            </a:r>
            <a:r>
              <a:rPr lang="en-US" altLang="zh-CN"/>
              <a:t>+</a:t>
            </a:r>
            <a:r>
              <a:rPr lang="zh-CN" altLang="en-US"/>
              <a:t>回溯</a:t>
            </a:r>
            <a:endParaRPr lang="zh-CN" altLang="en-US"/>
          </a:p>
        </p:txBody>
      </p:sp>
      <p:sp>
        <p:nvSpPr>
          <p:cNvPr id="13" name="文本框 12"/>
          <p:cNvSpPr txBox="1"/>
          <p:nvPr/>
        </p:nvSpPr>
        <p:spPr>
          <a:xfrm>
            <a:off x="5565775" y="1569085"/>
            <a:ext cx="1083945" cy="368300"/>
          </a:xfrm>
          <a:prstGeom prst="rect">
            <a:avLst/>
          </a:prstGeom>
          <a:noFill/>
        </p:spPr>
        <p:txBody>
          <a:bodyPr wrap="square" rtlCol="0">
            <a:spAutoFit/>
          </a:bodyPr>
          <a:p>
            <a:r>
              <a:rPr lang="zh-CN" altLang="en-US">
                <a:solidFill>
                  <a:srgbClr val="FF0000"/>
                </a:solidFill>
              </a:rPr>
              <a:t>连通图</a:t>
            </a:r>
            <a:endParaRPr lang="zh-CN" altLang="en-US">
              <a:solidFill>
                <a:srgbClr val="FF0000"/>
              </a:solidFill>
            </a:endParaRPr>
          </a:p>
        </p:txBody>
      </p:sp>
      <p:sp>
        <p:nvSpPr>
          <p:cNvPr id="15" name="文本框 14"/>
          <p:cNvSpPr txBox="1"/>
          <p:nvPr>
            <p:custDataLst>
              <p:tags r:id="rId4"/>
            </p:custDataLst>
          </p:nvPr>
        </p:nvSpPr>
        <p:spPr>
          <a:xfrm>
            <a:off x="1047115" y="2193925"/>
            <a:ext cx="788035" cy="460375"/>
          </a:xfrm>
          <a:prstGeom prst="rect">
            <a:avLst/>
          </a:prstGeom>
          <a:noFill/>
        </p:spPr>
        <p:txBody>
          <a:bodyPr wrap="square" rtlCol="0">
            <a:spAutoFit/>
          </a:bodyPr>
          <a:p>
            <a:r>
              <a:rPr lang="en-US" altLang="zh-CN" sz="2400"/>
              <a:t>BFS</a:t>
            </a:r>
            <a:endParaRPr lang="en-US" altLang="zh-CN" sz="2400"/>
          </a:p>
        </p:txBody>
      </p:sp>
      <p:sp>
        <p:nvSpPr>
          <p:cNvPr id="17" name="文本框 16"/>
          <p:cNvSpPr txBox="1"/>
          <p:nvPr>
            <p:custDataLst>
              <p:tags r:id="rId5"/>
            </p:custDataLst>
          </p:nvPr>
        </p:nvSpPr>
        <p:spPr>
          <a:xfrm>
            <a:off x="2746375" y="2239963"/>
            <a:ext cx="2182495" cy="368300"/>
          </a:xfrm>
          <a:prstGeom prst="rect">
            <a:avLst/>
          </a:prstGeom>
          <a:noFill/>
        </p:spPr>
        <p:txBody>
          <a:bodyPr wrap="square" rtlCol="0">
            <a:spAutoFit/>
          </a:bodyPr>
          <a:p>
            <a:pPr algn="l"/>
            <a:r>
              <a:rPr lang="zh-CN" altLang="en-US"/>
              <a:t>队列存储</a:t>
            </a:r>
            <a:r>
              <a:rPr lang="en-US" altLang="zh-CN"/>
              <a:t> </a:t>
            </a:r>
            <a:r>
              <a:rPr lang="zh-CN" altLang="en-US"/>
              <a:t>相邻结点</a:t>
            </a:r>
            <a:endParaRPr lang="zh-CN" altLang="en-US"/>
          </a:p>
        </p:txBody>
      </p:sp>
      <p:cxnSp>
        <p:nvCxnSpPr>
          <p:cNvPr id="18" name="直接箭头连接符 17"/>
          <p:cNvCxnSpPr>
            <a:stCxn id="15" idx="3"/>
            <a:endCxn id="17" idx="1"/>
          </p:cNvCxnSpPr>
          <p:nvPr>
            <p:custDataLst>
              <p:tags r:id="rId6"/>
            </p:custDataLst>
          </p:nvPr>
        </p:nvCxnSpPr>
        <p:spPr>
          <a:xfrm>
            <a:off x="1835150" y="2424430"/>
            <a:ext cx="91122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stretch>
            <a:fillRect/>
          </a:stretch>
        </p:blipFill>
        <p:spPr>
          <a:xfrm>
            <a:off x="1201420" y="675005"/>
            <a:ext cx="8168005" cy="577151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00990" y="213995"/>
            <a:ext cx="9354820" cy="583565"/>
          </a:xfrm>
          <a:prstGeom prst="rect">
            <a:avLst/>
          </a:prstGeom>
          <a:noFill/>
        </p:spPr>
        <p:txBody>
          <a:bodyPr wrap="square" rtlCol="0">
            <a:spAutoFit/>
          </a:bodyPr>
          <a:p>
            <a:r>
              <a:rPr lang="zh-CN" altLang="en-US" sz="3200"/>
              <a:t>最小生成树算法</a:t>
            </a:r>
            <a:r>
              <a:rPr lang="zh-CN" altLang="en-US"/>
              <a:t>：没谱稀客（密普稀克）</a:t>
            </a:r>
            <a:endParaRPr lang="zh-CN" altLang="en-US"/>
          </a:p>
        </p:txBody>
      </p:sp>
      <p:sp>
        <p:nvSpPr>
          <p:cNvPr id="5" name="文本框 4"/>
          <p:cNvSpPr txBox="1"/>
          <p:nvPr/>
        </p:nvSpPr>
        <p:spPr>
          <a:xfrm>
            <a:off x="2533650" y="1154430"/>
            <a:ext cx="4712335" cy="645160"/>
          </a:xfrm>
          <a:prstGeom prst="rect">
            <a:avLst/>
          </a:prstGeom>
          <a:noFill/>
        </p:spPr>
        <p:txBody>
          <a:bodyPr wrap="square" rtlCol="0">
            <a:spAutoFit/>
          </a:bodyPr>
          <a:p>
            <a:r>
              <a:rPr lang="zh-CN" altLang="en-US"/>
              <a:t>普利姆算法：归并顶点</a:t>
            </a:r>
            <a:r>
              <a:rPr lang="en-US" altLang="zh-CN"/>
              <a:t>/</a:t>
            </a:r>
            <a:r>
              <a:rPr lang="zh-CN" altLang="en-US">
                <a:solidFill>
                  <a:srgbClr val="FF0000"/>
                </a:solidFill>
              </a:rPr>
              <a:t>适用于稠密图</a:t>
            </a:r>
            <a:br>
              <a:rPr lang="zh-CN" altLang="en-US"/>
            </a:br>
            <a:r>
              <a:rPr lang="zh-CN" altLang="en-US"/>
              <a:t>克鲁斯卡尔算法：归并边</a:t>
            </a:r>
            <a:r>
              <a:rPr lang="en-US" altLang="zh-CN"/>
              <a:t>/</a:t>
            </a:r>
            <a:r>
              <a:rPr lang="zh-CN" altLang="en-US">
                <a:solidFill>
                  <a:srgbClr val="FF0000"/>
                </a:solidFill>
              </a:rPr>
              <a:t>适用于稀疏图</a:t>
            </a:r>
            <a:endParaRPr lang="zh-CN" altLang="en-US">
              <a:solidFill>
                <a:srgbClr val="FF0000"/>
              </a:solidFill>
            </a:endParaRPr>
          </a:p>
        </p:txBody>
      </p:sp>
      <p:pic>
        <p:nvPicPr>
          <p:cNvPr id="2" name="图片 1"/>
          <p:cNvPicPr>
            <a:picLocks noChangeAspect="1"/>
          </p:cNvPicPr>
          <p:nvPr/>
        </p:nvPicPr>
        <p:blipFill>
          <a:blip r:embed="rId1"/>
          <a:stretch>
            <a:fillRect/>
          </a:stretch>
        </p:blipFill>
        <p:spPr>
          <a:xfrm>
            <a:off x="1621155" y="2371090"/>
            <a:ext cx="8796655" cy="359600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661160" y="1576070"/>
            <a:ext cx="2643505" cy="368300"/>
          </a:xfrm>
          <a:prstGeom prst="rect">
            <a:avLst/>
          </a:prstGeom>
          <a:noFill/>
        </p:spPr>
        <p:txBody>
          <a:bodyPr wrap="square" rtlCol="0">
            <a:spAutoFit/>
          </a:bodyPr>
          <a:p>
            <a:r>
              <a:rPr lang="zh-CN" altLang="en-US"/>
              <a:t>最短路径：</a:t>
            </a:r>
            <a:endParaRPr lang="zh-CN" altLang="en-US"/>
          </a:p>
        </p:txBody>
      </p:sp>
      <p:sp>
        <p:nvSpPr>
          <p:cNvPr id="4" name="左大括号 3"/>
          <p:cNvSpPr/>
          <p:nvPr/>
        </p:nvSpPr>
        <p:spPr>
          <a:xfrm>
            <a:off x="2902585" y="1343025"/>
            <a:ext cx="701040" cy="84582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9" name="文本框 8"/>
          <p:cNvSpPr txBox="1"/>
          <p:nvPr/>
        </p:nvSpPr>
        <p:spPr>
          <a:xfrm>
            <a:off x="3761105" y="1195705"/>
            <a:ext cx="4064000" cy="368300"/>
          </a:xfrm>
          <a:prstGeom prst="rect">
            <a:avLst/>
          </a:prstGeom>
          <a:noFill/>
        </p:spPr>
        <p:txBody>
          <a:bodyPr wrap="square" rtlCol="0">
            <a:spAutoFit/>
          </a:bodyPr>
          <a:p>
            <a:r>
              <a:rPr lang="zh-CN" altLang="en-US"/>
              <a:t>从一个源点到各顶点的最短路径</a:t>
            </a:r>
            <a:endParaRPr lang="zh-CN" altLang="en-US"/>
          </a:p>
        </p:txBody>
      </p:sp>
      <p:sp>
        <p:nvSpPr>
          <p:cNvPr id="10" name="文本框 9"/>
          <p:cNvSpPr txBox="1"/>
          <p:nvPr/>
        </p:nvSpPr>
        <p:spPr>
          <a:xfrm>
            <a:off x="3753485" y="1904365"/>
            <a:ext cx="3111500" cy="368300"/>
          </a:xfrm>
          <a:prstGeom prst="rect">
            <a:avLst/>
          </a:prstGeom>
          <a:noFill/>
        </p:spPr>
        <p:txBody>
          <a:bodyPr wrap="square" rtlCol="0">
            <a:spAutoFit/>
          </a:bodyPr>
          <a:p>
            <a:r>
              <a:rPr lang="zh-CN" altLang="en-US"/>
              <a:t>每一对顶点之间的最短路径</a:t>
            </a:r>
            <a:endParaRPr lang="zh-CN" altLang="en-US"/>
          </a:p>
        </p:txBody>
      </p:sp>
      <p:sp>
        <p:nvSpPr>
          <p:cNvPr id="11" name="文本框 10"/>
          <p:cNvSpPr txBox="1"/>
          <p:nvPr/>
        </p:nvSpPr>
        <p:spPr>
          <a:xfrm>
            <a:off x="899795" y="2764790"/>
            <a:ext cx="5495925" cy="368300"/>
          </a:xfrm>
          <a:prstGeom prst="rect">
            <a:avLst/>
          </a:prstGeom>
          <a:noFill/>
        </p:spPr>
        <p:txBody>
          <a:bodyPr wrap="square" rtlCol="0">
            <a:spAutoFit/>
          </a:bodyPr>
          <a:p>
            <a:r>
              <a:rPr lang="zh-CN" altLang="en-US">
                <a:sym typeface="+mn-ea"/>
              </a:rPr>
              <a:t>迪杰斯特拉：从某一个源点到其余各顶点的最短路径</a:t>
            </a:r>
            <a:endParaRPr lang="zh-CN" altLang="en-US"/>
          </a:p>
        </p:txBody>
      </p:sp>
      <p:sp>
        <p:nvSpPr>
          <p:cNvPr id="12" name="文本框 11"/>
          <p:cNvSpPr txBox="1"/>
          <p:nvPr/>
        </p:nvSpPr>
        <p:spPr>
          <a:xfrm>
            <a:off x="2286000" y="3133090"/>
            <a:ext cx="5831840" cy="368300"/>
          </a:xfrm>
          <a:prstGeom prst="rect">
            <a:avLst/>
          </a:prstGeom>
          <a:noFill/>
        </p:spPr>
        <p:txBody>
          <a:bodyPr wrap="square" rtlCol="0">
            <a:spAutoFit/>
          </a:bodyPr>
          <a:p>
            <a:r>
              <a:rPr lang="zh-CN" altLang="en-US"/>
              <a:t>基于当前已知的最短路径集合，去更新其邻居的距离</a:t>
            </a:r>
            <a:endParaRPr lang="zh-CN" altLang="en-US"/>
          </a:p>
        </p:txBody>
      </p:sp>
      <p:sp>
        <p:nvSpPr>
          <p:cNvPr id="13" name="文本框 12"/>
          <p:cNvSpPr txBox="1"/>
          <p:nvPr/>
        </p:nvSpPr>
        <p:spPr>
          <a:xfrm>
            <a:off x="2286000" y="3600450"/>
            <a:ext cx="6801485" cy="337185"/>
          </a:xfrm>
          <a:prstGeom prst="rect">
            <a:avLst/>
          </a:prstGeom>
        </p:spPr>
        <p:txBody>
          <a:bodyPr wrap="square">
            <a:spAutoFit/>
          </a:bodyPr>
          <a:p>
            <a:pPr marL="0" indent="0"/>
            <a:r>
              <a:rPr lang="en-US" altLang="zh-CN" sz="1600" b="0" i="0">
                <a:solidFill>
                  <a:srgbClr val="FF0000"/>
                </a:solidFill>
                <a:latin typeface="Menlo"/>
                <a:ea typeface="Menlo"/>
              </a:rPr>
              <a:t>if dist[u] + w(u, v) &lt; dist[v]   then dist[v] = dist[u] + w(u, v)</a:t>
            </a:r>
            <a:endParaRPr lang="en-US" altLang="zh-CN" sz="1600" b="0" i="0">
              <a:solidFill>
                <a:srgbClr val="FF0000"/>
              </a:solidFill>
              <a:latin typeface="Menlo"/>
              <a:ea typeface="Menlo"/>
            </a:endParaRPr>
          </a:p>
        </p:txBody>
      </p:sp>
      <p:sp>
        <p:nvSpPr>
          <p:cNvPr id="15" name="文本框 14"/>
          <p:cNvSpPr txBox="1"/>
          <p:nvPr/>
        </p:nvSpPr>
        <p:spPr>
          <a:xfrm>
            <a:off x="950595" y="4083050"/>
            <a:ext cx="4064000" cy="368300"/>
          </a:xfrm>
          <a:prstGeom prst="rect">
            <a:avLst/>
          </a:prstGeom>
          <a:noFill/>
        </p:spPr>
        <p:txBody>
          <a:bodyPr wrap="square" rtlCol="0">
            <a:spAutoFit/>
          </a:bodyPr>
          <a:p>
            <a:r>
              <a:rPr lang="zh-CN" altLang="en-US"/>
              <a:t>弗洛伊德：每一对顶点之间的最短路</a:t>
            </a:r>
            <a:endParaRPr lang="zh-CN" altLang="en-US"/>
          </a:p>
        </p:txBody>
      </p:sp>
      <p:sp>
        <p:nvSpPr>
          <p:cNvPr id="5" name="文本框 4"/>
          <p:cNvSpPr txBox="1"/>
          <p:nvPr/>
        </p:nvSpPr>
        <p:spPr>
          <a:xfrm>
            <a:off x="354330" y="194310"/>
            <a:ext cx="2769235" cy="583565"/>
          </a:xfrm>
          <a:prstGeom prst="rect">
            <a:avLst/>
          </a:prstGeom>
          <a:noFill/>
        </p:spPr>
        <p:txBody>
          <a:bodyPr wrap="square" rtlCol="0">
            <a:spAutoFit/>
          </a:bodyPr>
          <a:p>
            <a:r>
              <a:rPr lang="zh-CN" altLang="en-US" sz="3200"/>
              <a:t>最短路径算法</a:t>
            </a:r>
            <a:endParaRPr lang="zh-CN" altLang="en-US" sz="3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81760" y="1175385"/>
            <a:ext cx="1264285" cy="398780"/>
          </a:xfrm>
          <a:prstGeom prst="rect">
            <a:avLst/>
          </a:prstGeom>
          <a:noFill/>
        </p:spPr>
        <p:txBody>
          <a:bodyPr wrap="square" rtlCol="0">
            <a:spAutoFit/>
          </a:bodyPr>
          <a:p>
            <a:r>
              <a:rPr lang="zh-CN" altLang="en-US" sz="2000"/>
              <a:t>拓扑排序</a:t>
            </a:r>
            <a:endParaRPr lang="zh-CN" altLang="en-US" sz="2000"/>
          </a:p>
        </p:txBody>
      </p:sp>
      <p:sp>
        <p:nvSpPr>
          <p:cNvPr id="5" name="文本框 4"/>
          <p:cNvSpPr txBox="1"/>
          <p:nvPr/>
        </p:nvSpPr>
        <p:spPr>
          <a:xfrm>
            <a:off x="588010" y="251460"/>
            <a:ext cx="3590925" cy="521970"/>
          </a:xfrm>
          <a:prstGeom prst="rect">
            <a:avLst/>
          </a:prstGeom>
          <a:noFill/>
        </p:spPr>
        <p:txBody>
          <a:bodyPr wrap="square" rtlCol="0">
            <a:spAutoFit/>
          </a:bodyPr>
          <a:p>
            <a:r>
              <a:rPr lang="zh-CN" altLang="en-US" sz="2800"/>
              <a:t>有向无环图（</a:t>
            </a:r>
            <a:r>
              <a:rPr lang="en-US" altLang="zh-CN" sz="2800"/>
              <a:t>DAG</a:t>
            </a:r>
            <a:r>
              <a:rPr lang="zh-CN" altLang="en-US" sz="2800"/>
              <a:t>图）</a:t>
            </a:r>
            <a:endParaRPr lang="zh-CN" altLang="en-US" sz="2800"/>
          </a:p>
        </p:txBody>
      </p:sp>
      <p:pic>
        <p:nvPicPr>
          <p:cNvPr id="6" name="图片 5"/>
          <p:cNvPicPr>
            <a:picLocks noChangeAspect="1"/>
          </p:cNvPicPr>
          <p:nvPr/>
        </p:nvPicPr>
        <p:blipFill>
          <a:blip r:embed="rId1"/>
          <a:stretch>
            <a:fillRect/>
          </a:stretch>
        </p:blipFill>
        <p:spPr>
          <a:xfrm>
            <a:off x="2238375" y="1574165"/>
            <a:ext cx="6541135" cy="1622425"/>
          </a:xfrm>
          <a:prstGeom prst="rect">
            <a:avLst/>
          </a:prstGeom>
        </p:spPr>
      </p:pic>
      <p:sp>
        <p:nvSpPr>
          <p:cNvPr id="7" name="文本框 6"/>
          <p:cNvSpPr txBox="1"/>
          <p:nvPr/>
        </p:nvSpPr>
        <p:spPr>
          <a:xfrm>
            <a:off x="3041650" y="1175385"/>
            <a:ext cx="2763520" cy="337185"/>
          </a:xfrm>
          <a:prstGeom prst="rect">
            <a:avLst/>
          </a:prstGeom>
        </p:spPr>
        <p:txBody>
          <a:bodyPr wrap="square">
            <a:spAutoFit/>
          </a:bodyPr>
          <a:p>
            <a:pPr marL="0" indent="0"/>
            <a:r>
              <a:rPr lang="zh-CN" altLang="en-US" sz="1600" b="0" i="0">
                <a:solidFill>
                  <a:srgbClr val="4D4D4D"/>
                </a:solidFill>
                <a:latin typeface="-apple-system"/>
                <a:ea typeface="-apple-system"/>
              </a:rPr>
              <a:t>对一个有向图构造拓扑序列</a:t>
            </a:r>
            <a:endParaRPr lang="zh-CN" altLang="en-US" sz="1600" b="0" i="0">
              <a:solidFill>
                <a:srgbClr val="4D4D4D"/>
              </a:solidFill>
              <a:latin typeface="-apple-system"/>
              <a:ea typeface="-apple-system"/>
            </a:endParaRPr>
          </a:p>
        </p:txBody>
      </p:sp>
      <p:sp>
        <p:nvSpPr>
          <p:cNvPr id="8" name="文本框 7"/>
          <p:cNvSpPr txBox="1"/>
          <p:nvPr/>
        </p:nvSpPr>
        <p:spPr>
          <a:xfrm>
            <a:off x="1310005" y="4105275"/>
            <a:ext cx="1336675" cy="398780"/>
          </a:xfrm>
          <a:prstGeom prst="rect">
            <a:avLst/>
          </a:prstGeom>
          <a:noFill/>
        </p:spPr>
        <p:txBody>
          <a:bodyPr wrap="square" rtlCol="0">
            <a:spAutoFit/>
          </a:bodyPr>
          <a:p>
            <a:r>
              <a:rPr lang="zh-CN" altLang="en-US" sz="2000"/>
              <a:t>关键路径</a:t>
            </a:r>
            <a:endParaRPr lang="zh-CN" altLang="en-US" sz="2000"/>
          </a:p>
        </p:txBody>
      </p:sp>
      <p:sp>
        <p:nvSpPr>
          <p:cNvPr id="9" name="文本框 8"/>
          <p:cNvSpPr txBox="1"/>
          <p:nvPr/>
        </p:nvSpPr>
        <p:spPr>
          <a:xfrm>
            <a:off x="2238375" y="4669155"/>
            <a:ext cx="4237990" cy="368300"/>
          </a:xfrm>
          <a:prstGeom prst="rect">
            <a:avLst/>
          </a:prstGeom>
          <a:noFill/>
        </p:spPr>
        <p:txBody>
          <a:bodyPr wrap="square" rtlCol="0">
            <a:spAutoFit/>
          </a:bodyPr>
          <a:p>
            <a:r>
              <a:rPr lang="zh-CN" altLang="en-US"/>
              <a:t>从源点到汇点带权路径长度最长的路径</a:t>
            </a:r>
            <a:endParaRPr lang="zh-CN" altLang="en-US"/>
          </a:p>
        </p:txBody>
      </p:sp>
      <p:pic>
        <p:nvPicPr>
          <p:cNvPr id="11" name="图片 10"/>
          <p:cNvPicPr>
            <a:picLocks noChangeAspect="1"/>
          </p:cNvPicPr>
          <p:nvPr/>
        </p:nvPicPr>
        <p:blipFill>
          <a:blip r:embed="rId2"/>
          <a:stretch>
            <a:fillRect/>
          </a:stretch>
        </p:blipFill>
        <p:spPr>
          <a:xfrm>
            <a:off x="7494270" y="3364230"/>
            <a:ext cx="3465830" cy="1611630"/>
          </a:xfrm>
          <a:prstGeom prst="rect">
            <a:avLst/>
          </a:prstGeom>
        </p:spPr>
      </p:pic>
      <p:sp>
        <p:nvSpPr>
          <p:cNvPr id="12" name="文本框 11"/>
          <p:cNvSpPr txBox="1"/>
          <p:nvPr/>
        </p:nvSpPr>
        <p:spPr>
          <a:xfrm>
            <a:off x="1880235" y="5202555"/>
            <a:ext cx="8020685" cy="829945"/>
          </a:xfrm>
          <a:prstGeom prst="rect">
            <a:avLst/>
          </a:prstGeom>
        </p:spPr>
        <p:txBody>
          <a:bodyPr wrap="square">
            <a:spAutoFit/>
          </a:bodyPr>
          <a:p>
            <a:pPr marL="0" indent="0"/>
            <a:r>
              <a:rPr lang="en-US" altLang="zh-CN" sz="1600" b="0" i="0">
                <a:latin typeface="+mj-ea"/>
                <a:ea typeface="+mj-ea"/>
                <a:cs typeface="+mj-ea"/>
              </a:rPr>
              <a:t>AOE </a:t>
            </a:r>
            <a:r>
              <a:rPr lang="zh-CN" altLang="en-US" sz="1600" b="0" i="0">
                <a:latin typeface="+mj-ea"/>
                <a:ea typeface="+mj-ea"/>
                <a:cs typeface="+mj-ea"/>
              </a:rPr>
              <a:t>网中的有些活动是可以并行进行的，所以完成整个工程的最短时间是从开始点到完成点的最长活动路径长度因为一项工程需要完成所有工程内的活动，所以最长的活动路径也是关键路径，它决定工程完成的总时间。</a:t>
            </a:r>
            <a:endParaRPr lang="zh-CN" altLang="en-US" sz="1600" b="0" i="0">
              <a:latin typeface="+mj-ea"/>
              <a:ea typeface="+mj-ea"/>
              <a:cs typeface="+mj-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434340" y="255270"/>
            <a:ext cx="1595120" cy="583565"/>
          </a:xfrm>
          <a:prstGeom prst="rect">
            <a:avLst/>
          </a:prstGeom>
          <a:noFill/>
        </p:spPr>
        <p:txBody>
          <a:bodyPr wrap="square" rtlCol="0">
            <a:spAutoFit/>
          </a:bodyPr>
          <a:p>
            <a:r>
              <a:rPr lang="zh-CN" altLang="en-US" sz="3200"/>
              <a:t>线性表</a:t>
            </a:r>
            <a:endParaRPr lang="zh-CN" altLang="en-US" sz="3200"/>
          </a:p>
        </p:txBody>
      </p:sp>
      <p:sp>
        <p:nvSpPr>
          <p:cNvPr id="5" name="文本框 4"/>
          <p:cNvSpPr txBox="1"/>
          <p:nvPr/>
        </p:nvSpPr>
        <p:spPr>
          <a:xfrm>
            <a:off x="480060" y="1078230"/>
            <a:ext cx="2037080" cy="368300"/>
          </a:xfrm>
          <a:prstGeom prst="rect">
            <a:avLst/>
          </a:prstGeom>
          <a:noFill/>
        </p:spPr>
        <p:txBody>
          <a:bodyPr wrap="square" rtlCol="0">
            <a:spAutoFit/>
          </a:bodyPr>
          <a:p>
            <a:r>
              <a:rPr lang="zh-CN" altLang="en-US"/>
              <a:t>几种链表的操作：</a:t>
            </a:r>
            <a:endParaRPr lang="zh-CN" altLang="en-US"/>
          </a:p>
        </p:txBody>
      </p:sp>
      <p:sp>
        <p:nvSpPr>
          <p:cNvPr id="6" name="文本框 5"/>
          <p:cNvSpPr txBox="1"/>
          <p:nvPr/>
        </p:nvSpPr>
        <p:spPr>
          <a:xfrm>
            <a:off x="1143000" y="1601470"/>
            <a:ext cx="1183640" cy="368300"/>
          </a:xfrm>
          <a:prstGeom prst="rect">
            <a:avLst/>
          </a:prstGeom>
          <a:noFill/>
        </p:spPr>
        <p:txBody>
          <a:bodyPr wrap="square" rtlCol="0">
            <a:spAutoFit/>
          </a:bodyPr>
          <a:p>
            <a:r>
              <a:rPr lang="zh-CN" altLang="en-US"/>
              <a:t>翻转链表</a:t>
            </a:r>
            <a:endParaRPr lang="zh-CN" altLang="en-US"/>
          </a:p>
        </p:txBody>
      </p:sp>
      <p:sp>
        <p:nvSpPr>
          <p:cNvPr id="7" name="文本框 6"/>
          <p:cNvSpPr txBox="1"/>
          <p:nvPr/>
        </p:nvSpPr>
        <p:spPr>
          <a:xfrm>
            <a:off x="1143000" y="2091690"/>
            <a:ext cx="6335395" cy="368300"/>
          </a:xfrm>
          <a:prstGeom prst="rect">
            <a:avLst/>
          </a:prstGeom>
          <a:noFill/>
        </p:spPr>
        <p:txBody>
          <a:bodyPr wrap="square" rtlCol="0">
            <a:spAutoFit/>
          </a:bodyPr>
          <a:p>
            <a:r>
              <a:rPr lang="zh-CN" altLang="en-US"/>
              <a:t>查找倒数第</a:t>
            </a:r>
            <a:r>
              <a:rPr lang="en-US" altLang="zh-CN"/>
              <a:t>N</a:t>
            </a:r>
            <a:r>
              <a:rPr lang="zh-CN" altLang="en-US"/>
              <a:t>个节点</a:t>
            </a:r>
            <a:r>
              <a:rPr lang="en-US" altLang="zh-CN"/>
              <a:t>/</a:t>
            </a:r>
            <a:r>
              <a:rPr lang="zh-CN" altLang="en-US"/>
              <a:t>找到中间的节点</a:t>
            </a:r>
            <a:r>
              <a:rPr lang="en-US" altLang="zh-CN"/>
              <a:t>/</a:t>
            </a:r>
            <a:r>
              <a:rPr lang="zh-CN" altLang="en-US"/>
              <a:t>找到三分之一处的结点</a:t>
            </a:r>
            <a:endParaRPr lang="zh-CN" altLang="en-US"/>
          </a:p>
        </p:txBody>
      </p:sp>
      <p:sp>
        <p:nvSpPr>
          <p:cNvPr id="8" name="文本框 7"/>
          <p:cNvSpPr txBox="1"/>
          <p:nvPr/>
        </p:nvSpPr>
        <p:spPr>
          <a:xfrm>
            <a:off x="1143000" y="2581910"/>
            <a:ext cx="2144395" cy="368300"/>
          </a:xfrm>
          <a:prstGeom prst="rect">
            <a:avLst/>
          </a:prstGeom>
          <a:noFill/>
        </p:spPr>
        <p:txBody>
          <a:bodyPr wrap="square" rtlCol="0">
            <a:spAutoFit/>
          </a:bodyPr>
          <a:p>
            <a:r>
              <a:rPr lang="zh-CN" altLang="en-US"/>
              <a:t>交换链表相邻结点</a:t>
            </a:r>
            <a:endParaRPr lang="zh-CN" altLang="en-US"/>
          </a:p>
        </p:txBody>
      </p:sp>
      <p:sp>
        <p:nvSpPr>
          <p:cNvPr id="16" name="文本框 15"/>
          <p:cNvSpPr txBox="1"/>
          <p:nvPr/>
        </p:nvSpPr>
        <p:spPr>
          <a:xfrm>
            <a:off x="2971800" y="1078230"/>
            <a:ext cx="748665" cy="460375"/>
          </a:xfrm>
          <a:prstGeom prst="rect">
            <a:avLst/>
          </a:prstGeom>
          <a:noFill/>
        </p:spPr>
        <p:txBody>
          <a:bodyPr wrap="square" rtlCol="0">
            <a:spAutoFit/>
          </a:bodyPr>
          <a:p>
            <a:r>
              <a:rPr lang="en-US" altLang="zh-CN" sz="2400">
                <a:solidFill>
                  <a:srgbClr val="FF0000"/>
                </a:solidFill>
              </a:rPr>
              <a:t>cur</a:t>
            </a:r>
            <a:endParaRPr lang="en-US" altLang="zh-CN" sz="2400">
              <a:solidFill>
                <a:srgbClr val="FF0000"/>
              </a:solidFill>
            </a:endParaRPr>
          </a:p>
        </p:txBody>
      </p:sp>
      <p:sp>
        <p:nvSpPr>
          <p:cNvPr id="17" name="文本框 16"/>
          <p:cNvSpPr txBox="1"/>
          <p:nvPr/>
        </p:nvSpPr>
        <p:spPr>
          <a:xfrm>
            <a:off x="5344795" y="1078230"/>
            <a:ext cx="863600" cy="460375"/>
          </a:xfrm>
          <a:prstGeom prst="rect">
            <a:avLst/>
          </a:prstGeom>
          <a:noFill/>
        </p:spPr>
        <p:txBody>
          <a:bodyPr wrap="square" rtlCol="0">
            <a:spAutoFit/>
          </a:bodyPr>
          <a:p>
            <a:r>
              <a:rPr lang="en-US" altLang="zh-CN" sz="2400">
                <a:solidFill>
                  <a:srgbClr val="FF0000"/>
                </a:solidFill>
              </a:rPr>
              <a:t>pre</a:t>
            </a:r>
            <a:endParaRPr lang="en-US" altLang="zh-CN" sz="2400">
              <a:solidFill>
                <a:srgbClr val="FF0000"/>
              </a:solidFill>
            </a:endParaRPr>
          </a:p>
        </p:txBody>
      </p:sp>
      <p:sp>
        <p:nvSpPr>
          <p:cNvPr id="18" name="文本框 17"/>
          <p:cNvSpPr txBox="1"/>
          <p:nvPr/>
        </p:nvSpPr>
        <p:spPr>
          <a:xfrm>
            <a:off x="4008120" y="1078230"/>
            <a:ext cx="1049020" cy="460375"/>
          </a:xfrm>
          <a:prstGeom prst="rect">
            <a:avLst/>
          </a:prstGeom>
          <a:noFill/>
        </p:spPr>
        <p:txBody>
          <a:bodyPr wrap="square" rtlCol="0">
            <a:spAutoFit/>
          </a:bodyPr>
          <a:p>
            <a:r>
              <a:rPr lang="en-US" altLang="zh-CN" sz="2400">
                <a:solidFill>
                  <a:srgbClr val="FF0000"/>
                </a:solidFill>
              </a:rPr>
              <a:t>temp</a:t>
            </a:r>
            <a:endParaRPr lang="en-US" altLang="zh-CN" sz="2400">
              <a:solidFill>
                <a:srgbClr val="FF0000"/>
              </a:solidFill>
            </a:endParaRPr>
          </a:p>
        </p:txBody>
      </p:sp>
      <p:grpSp>
        <p:nvGrpSpPr>
          <p:cNvPr id="29" name="组合 28"/>
          <p:cNvGrpSpPr/>
          <p:nvPr/>
        </p:nvGrpSpPr>
        <p:grpSpPr>
          <a:xfrm>
            <a:off x="918210" y="3360420"/>
            <a:ext cx="4318000" cy="899629"/>
            <a:chOff x="1164" y="5166"/>
            <a:chExt cx="8718" cy="1666"/>
          </a:xfrm>
        </p:grpSpPr>
        <p:sp>
          <p:nvSpPr>
            <p:cNvPr id="9" name="矩形 8"/>
            <p:cNvSpPr/>
            <p:nvPr/>
          </p:nvSpPr>
          <p:spPr>
            <a:xfrm>
              <a:off x="2196" y="5166"/>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7320" y="5166"/>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4680" y="5166"/>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2" name="直接箭头连接符 11"/>
            <p:cNvCxnSpPr/>
            <p:nvPr/>
          </p:nvCxnSpPr>
          <p:spPr>
            <a:xfrm>
              <a:off x="3732"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3" name="直接箭头连接符 12"/>
            <p:cNvCxnSpPr/>
            <p:nvPr/>
          </p:nvCxnSpPr>
          <p:spPr>
            <a:xfrm>
              <a:off x="6294"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4" name="直接箭头连接符 13"/>
            <p:cNvCxnSpPr/>
            <p:nvPr/>
          </p:nvCxnSpPr>
          <p:spPr>
            <a:xfrm>
              <a:off x="1164"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8934"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1" name="文本框 20"/>
            <p:cNvSpPr txBox="1"/>
            <p:nvPr/>
          </p:nvSpPr>
          <p:spPr>
            <a:xfrm>
              <a:off x="4996" y="6150"/>
              <a:ext cx="1431" cy="682"/>
            </a:xfrm>
            <a:prstGeom prst="rect">
              <a:avLst/>
            </a:prstGeom>
            <a:noFill/>
          </p:spPr>
          <p:txBody>
            <a:bodyPr wrap="square" rtlCol="0">
              <a:spAutoFit/>
            </a:bodyPr>
            <a:p>
              <a:r>
                <a:rPr lang="en-US" altLang="zh-CN"/>
                <a:t>cur</a:t>
              </a:r>
              <a:endParaRPr lang="en-US" altLang="zh-CN"/>
            </a:p>
          </p:txBody>
        </p:sp>
        <p:sp>
          <p:nvSpPr>
            <p:cNvPr id="22" name="文本框 21"/>
            <p:cNvSpPr txBox="1"/>
            <p:nvPr/>
          </p:nvSpPr>
          <p:spPr>
            <a:xfrm>
              <a:off x="2559" y="6150"/>
              <a:ext cx="1210" cy="682"/>
            </a:xfrm>
            <a:prstGeom prst="rect">
              <a:avLst/>
            </a:prstGeom>
            <a:noFill/>
          </p:spPr>
          <p:txBody>
            <a:bodyPr wrap="square" rtlCol="0">
              <a:spAutoFit/>
            </a:bodyPr>
            <a:p>
              <a:r>
                <a:rPr lang="en-US" altLang="zh-CN"/>
                <a:t>pre</a:t>
              </a:r>
              <a:endParaRPr lang="en-US" altLang="zh-CN"/>
            </a:p>
          </p:txBody>
        </p:sp>
      </p:grpSp>
      <p:sp>
        <p:nvSpPr>
          <p:cNvPr id="23" name="文本框 22"/>
          <p:cNvSpPr txBox="1"/>
          <p:nvPr/>
        </p:nvSpPr>
        <p:spPr>
          <a:xfrm>
            <a:off x="1386840" y="4514850"/>
            <a:ext cx="1784985" cy="1198880"/>
          </a:xfrm>
          <a:prstGeom prst="rect">
            <a:avLst/>
          </a:prstGeom>
          <a:noFill/>
        </p:spPr>
        <p:txBody>
          <a:bodyPr wrap="square" rtlCol="0">
            <a:spAutoFit/>
          </a:bodyPr>
          <a:p>
            <a:r>
              <a:rPr lang="en-US" altLang="zh-CN"/>
              <a:t>temp=cur-next;</a:t>
            </a:r>
            <a:br>
              <a:rPr lang="en-US" altLang="zh-CN"/>
            </a:br>
            <a:r>
              <a:rPr lang="en-US" altLang="zh-CN"/>
              <a:t>cur-&gt;next=pre;</a:t>
            </a:r>
            <a:endParaRPr lang="en-US" altLang="zh-CN"/>
          </a:p>
          <a:p>
            <a:r>
              <a:rPr lang="en-US" altLang="zh-CN"/>
              <a:t>pre=cur;</a:t>
            </a:r>
            <a:endParaRPr lang="en-US" altLang="zh-CN"/>
          </a:p>
          <a:p>
            <a:r>
              <a:rPr lang="en-US" altLang="zh-CN"/>
              <a:t>cur=temp;</a:t>
            </a:r>
            <a:endParaRPr lang="en-US" altLang="zh-CN"/>
          </a:p>
        </p:txBody>
      </p:sp>
      <p:sp>
        <p:nvSpPr>
          <p:cNvPr id="24" name="文本框 23"/>
          <p:cNvSpPr txBox="1"/>
          <p:nvPr/>
        </p:nvSpPr>
        <p:spPr>
          <a:xfrm>
            <a:off x="7650480" y="2091690"/>
            <a:ext cx="1176655" cy="368300"/>
          </a:xfrm>
          <a:prstGeom prst="rect">
            <a:avLst/>
          </a:prstGeom>
          <a:noFill/>
        </p:spPr>
        <p:txBody>
          <a:bodyPr wrap="square" rtlCol="0">
            <a:spAutoFit/>
          </a:bodyPr>
          <a:p>
            <a:r>
              <a:rPr lang="zh-CN" altLang="en-US">
                <a:solidFill>
                  <a:srgbClr val="FF0000"/>
                </a:solidFill>
              </a:rPr>
              <a:t>快慢指针</a:t>
            </a:r>
            <a:endParaRPr lang="zh-CN" altLang="en-US">
              <a:solidFill>
                <a:srgbClr val="FF0000"/>
              </a:solidFill>
            </a:endParaRPr>
          </a:p>
        </p:txBody>
      </p:sp>
      <p:sp>
        <p:nvSpPr>
          <p:cNvPr id="25" name="文本框 24"/>
          <p:cNvSpPr txBox="1"/>
          <p:nvPr/>
        </p:nvSpPr>
        <p:spPr>
          <a:xfrm>
            <a:off x="3947160" y="4273550"/>
            <a:ext cx="2685415" cy="2306955"/>
          </a:xfrm>
          <a:prstGeom prst="rect">
            <a:avLst/>
          </a:prstGeom>
          <a:noFill/>
        </p:spPr>
        <p:txBody>
          <a:bodyPr wrap="square" rtlCol="0">
            <a:spAutoFit/>
          </a:bodyPr>
          <a:p>
            <a:r>
              <a:rPr lang="en-US" altLang="zh-CN"/>
              <a:t>i=N</a:t>
            </a:r>
            <a:endParaRPr lang="en-US" altLang="zh-CN"/>
          </a:p>
          <a:p>
            <a:r>
              <a:rPr lang="en-US" altLang="zh-CN"/>
              <a:t>while(i){</a:t>
            </a:r>
            <a:endParaRPr lang="en-US" altLang="zh-CN"/>
          </a:p>
          <a:p>
            <a:pPr indent="457200"/>
            <a:r>
              <a:rPr lang="en-US" altLang="zh-CN"/>
              <a:t>fast=fast-&gt;next;</a:t>
            </a:r>
            <a:endParaRPr lang="en-US" altLang="zh-CN"/>
          </a:p>
          <a:p>
            <a:pPr indent="457200"/>
            <a:r>
              <a:rPr lang="en-US" altLang="zh-CN"/>
              <a:t>i--;</a:t>
            </a:r>
            <a:endParaRPr lang="en-US" altLang="zh-CN"/>
          </a:p>
          <a:p>
            <a:r>
              <a:rPr lang="en-US" altLang="zh-CN"/>
              <a:t>}while(fast){</a:t>
            </a:r>
            <a:endParaRPr lang="en-US" altLang="zh-CN"/>
          </a:p>
          <a:p>
            <a:pPr indent="457200"/>
            <a:r>
              <a:rPr lang="en-US" altLang="zh-CN">
                <a:sym typeface="+mn-ea"/>
              </a:rPr>
              <a:t>fast=fast-&gt;next;</a:t>
            </a:r>
            <a:endParaRPr lang="en-US" altLang="zh-CN"/>
          </a:p>
          <a:p>
            <a:pPr indent="457200"/>
            <a:r>
              <a:rPr lang="en-US" altLang="zh-CN">
                <a:sym typeface="+mn-ea"/>
              </a:rPr>
              <a:t>slow=slow-&gt;next;</a:t>
            </a:r>
            <a:endParaRPr lang="en-US" altLang="zh-CN"/>
          </a:p>
          <a:p>
            <a:r>
              <a:rPr lang="en-US" altLang="zh-CN"/>
              <a:t>}</a:t>
            </a:r>
            <a:endParaRPr lang="en-US" altLang="zh-CN"/>
          </a:p>
        </p:txBody>
      </p:sp>
      <p:grpSp>
        <p:nvGrpSpPr>
          <p:cNvPr id="30" name="组合 29"/>
          <p:cNvGrpSpPr/>
          <p:nvPr/>
        </p:nvGrpSpPr>
        <p:grpSpPr>
          <a:xfrm>
            <a:off x="6254750" y="3298190"/>
            <a:ext cx="5117409" cy="899629"/>
            <a:chOff x="1164" y="5166"/>
            <a:chExt cx="10332" cy="1666"/>
          </a:xfrm>
        </p:grpSpPr>
        <p:sp>
          <p:nvSpPr>
            <p:cNvPr id="31" name="矩形 30"/>
            <p:cNvSpPr/>
            <p:nvPr/>
          </p:nvSpPr>
          <p:spPr>
            <a:xfrm>
              <a:off x="2196" y="5166"/>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2" name="矩形 31"/>
            <p:cNvSpPr/>
            <p:nvPr/>
          </p:nvSpPr>
          <p:spPr>
            <a:xfrm>
              <a:off x="7320" y="5166"/>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矩形 32"/>
            <p:cNvSpPr/>
            <p:nvPr/>
          </p:nvSpPr>
          <p:spPr>
            <a:xfrm>
              <a:off x="4680" y="5166"/>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34" name="直接箭头连接符 33"/>
            <p:cNvCxnSpPr/>
            <p:nvPr/>
          </p:nvCxnSpPr>
          <p:spPr>
            <a:xfrm>
              <a:off x="3732"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p:nvPr/>
          </p:nvCxnSpPr>
          <p:spPr>
            <a:xfrm>
              <a:off x="6294"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6" name="直接箭头连接符 35"/>
            <p:cNvCxnSpPr/>
            <p:nvPr/>
          </p:nvCxnSpPr>
          <p:spPr>
            <a:xfrm>
              <a:off x="1164"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7" name="直接箭头连接符 36"/>
            <p:cNvCxnSpPr/>
            <p:nvPr/>
          </p:nvCxnSpPr>
          <p:spPr>
            <a:xfrm>
              <a:off x="8934" y="5526"/>
              <a:ext cx="948"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39" name="文本框 38"/>
            <p:cNvSpPr txBox="1"/>
            <p:nvPr/>
          </p:nvSpPr>
          <p:spPr>
            <a:xfrm>
              <a:off x="2559" y="6150"/>
              <a:ext cx="1210" cy="682"/>
            </a:xfrm>
            <a:prstGeom prst="rect">
              <a:avLst/>
            </a:prstGeom>
            <a:noFill/>
          </p:spPr>
          <p:txBody>
            <a:bodyPr wrap="square" rtlCol="0">
              <a:spAutoFit/>
            </a:bodyPr>
            <a:p>
              <a:r>
                <a:rPr lang="en-US" altLang="zh-CN"/>
                <a:t>pre</a:t>
              </a:r>
              <a:endParaRPr lang="en-US" altLang="zh-CN"/>
            </a:p>
          </p:txBody>
        </p:sp>
        <p:sp>
          <p:nvSpPr>
            <p:cNvPr id="44" name="矩形 43"/>
            <p:cNvSpPr/>
            <p:nvPr/>
          </p:nvSpPr>
          <p:spPr>
            <a:xfrm>
              <a:off x="9960" y="5171"/>
              <a:ext cx="1536" cy="720"/>
            </a:xfrm>
            <a:prstGeom prst="rect">
              <a:avLst/>
            </a:prstGeom>
            <a:solidFill>
              <a:schemeClr val="bg1"/>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cxnSp>
        <p:nvCxnSpPr>
          <p:cNvPr id="40" name="曲线连接符 39"/>
          <p:cNvCxnSpPr/>
          <p:nvPr/>
        </p:nvCxnSpPr>
        <p:spPr>
          <a:xfrm rot="16200000" flipH="1">
            <a:off x="8415338" y="2029143"/>
            <a:ext cx="3175" cy="2538095"/>
          </a:xfrm>
          <a:prstGeom prst="curvedConnector3">
            <a:avLst>
              <a:gd name="adj1" fmla="val -16570000"/>
            </a:avLst>
          </a:prstGeom>
          <a:ln>
            <a:tailEnd type="arrow"/>
          </a:ln>
        </p:spPr>
        <p:style>
          <a:lnRef idx="2">
            <a:schemeClr val="accent1"/>
          </a:lnRef>
          <a:fillRef idx="0">
            <a:srgbClr val="FFFFFF"/>
          </a:fillRef>
          <a:effectRef idx="0">
            <a:srgbClr val="FFFFFF"/>
          </a:effectRef>
          <a:fontRef idx="minor">
            <a:schemeClr val="tx1"/>
          </a:fontRef>
        </p:style>
      </p:cxnSp>
      <p:cxnSp>
        <p:nvCxnSpPr>
          <p:cNvPr id="41" name="直接连接符 40"/>
          <p:cNvCxnSpPr/>
          <p:nvPr/>
        </p:nvCxnSpPr>
        <p:spPr>
          <a:xfrm>
            <a:off x="9761220" y="1710690"/>
            <a:ext cx="312420" cy="2743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2" name="直接连接符 41"/>
          <p:cNvCxnSpPr/>
          <p:nvPr/>
        </p:nvCxnSpPr>
        <p:spPr>
          <a:xfrm>
            <a:off x="7604760" y="3368675"/>
            <a:ext cx="312420" cy="2743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3" name="曲线连接符 42"/>
          <p:cNvCxnSpPr/>
          <p:nvPr/>
        </p:nvCxnSpPr>
        <p:spPr>
          <a:xfrm rot="5400000">
            <a:off x="9030335" y="3032760"/>
            <a:ext cx="3175" cy="1308100"/>
          </a:xfrm>
          <a:prstGeom prst="curvedConnector3">
            <a:avLst>
              <a:gd name="adj1" fmla="val 12850000"/>
            </a:avLst>
          </a:prstGeom>
          <a:ln>
            <a:tailEnd type="arrow"/>
          </a:ln>
        </p:spPr>
        <p:style>
          <a:lnRef idx="2">
            <a:schemeClr val="accent1"/>
          </a:lnRef>
          <a:fillRef idx="0">
            <a:srgbClr val="FFFFFF"/>
          </a:fillRef>
          <a:effectRef idx="0">
            <a:srgbClr val="FFFFFF"/>
          </a:effectRef>
          <a:fontRef idx="minor">
            <a:schemeClr val="tx1"/>
          </a:fontRef>
        </p:style>
      </p:cxnSp>
      <p:cxnSp>
        <p:nvCxnSpPr>
          <p:cNvPr id="45" name="直接连接符 44"/>
          <p:cNvCxnSpPr/>
          <p:nvPr/>
        </p:nvCxnSpPr>
        <p:spPr>
          <a:xfrm>
            <a:off x="8912860" y="3355340"/>
            <a:ext cx="312420" cy="2743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46" name="曲线连接符 45"/>
          <p:cNvCxnSpPr/>
          <p:nvPr/>
        </p:nvCxnSpPr>
        <p:spPr>
          <a:xfrm rot="16200000" flipH="1">
            <a:off x="9682480" y="1991995"/>
            <a:ext cx="3175" cy="2615565"/>
          </a:xfrm>
          <a:prstGeom prst="curvedConnector3">
            <a:avLst>
              <a:gd name="adj1" fmla="val -10340000"/>
            </a:avLst>
          </a:prstGeom>
          <a:ln>
            <a:tailEnd type="arrow"/>
          </a:ln>
        </p:spPr>
        <p:style>
          <a:lnRef idx="2">
            <a:schemeClr val="accent1"/>
          </a:lnRef>
          <a:fillRef idx="0">
            <a:srgbClr val="FFFFFF"/>
          </a:fillRef>
          <a:effectRef idx="0">
            <a:srgbClr val="FFFFFF"/>
          </a:effectRef>
          <a:fontRef idx="minor">
            <a:schemeClr val="tx1"/>
          </a:fontRef>
        </p:style>
      </p:cxnSp>
      <p:cxnSp>
        <p:nvCxnSpPr>
          <p:cNvPr id="47" name="直接连接符 46"/>
          <p:cNvCxnSpPr/>
          <p:nvPr/>
        </p:nvCxnSpPr>
        <p:spPr>
          <a:xfrm>
            <a:off x="10182225" y="3368675"/>
            <a:ext cx="312420" cy="27432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48" name="文本框 47"/>
          <p:cNvSpPr txBox="1"/>
          <p:nvPr/>
        </p:nvSpPr>
        <p:spPr>
          <a:xfrm>
            <a:off x="6934200" y="4316730"/>
            <a:ext cx="4064000" cy="1148715"/>
          </a:xfrm>
          <a:prstGeom prst="rect">
            <a:avLst/>
          </a:prstGeom>
          <a:noFill/>
        </p:spPr>
        <p:txBody>
          <a:bodyPr wrap="square" rtlCol="0">
            <a:noAutofit/>
          </a:bodyPr>
          <a:p>
            <a:r>
              <a:rPr lang="en-US" altLang="zh-CN"/>
              <a:t>temp1=pre-&gt;next;//cur</a:t>
            </a:r>
            <a:endParaRPr lang="en-US" altLang="zh-CN"/>
          </a:p>
          <a:p>
            <a:r>
              <a:rPr lang="en-US" altLang="zh-CN"/>
              <a:t>pre-&gt;next=pre-&gt;next-&gt;next;</a:t>
            </a:r>
            <a:endParaRPr lang="en-US" altLang="zh-CN"/>
          </a:p>
          <a:p>
            <a:endParaRPr lang="en-US" altLang="zh-CN"/>
          </a:p>
          <a:p>
            <a:endParaRPr lang="en-US" altLang="zh-CN"/>
          </a:p>
          <a:p>
            <a:endParaRPr lang="en-US" altLang="zh-CN"/>
          </a:p>
        </p:txBody>
      </p:sp>
      <p:sp>
        <p:nvSpPr>
          <p:cNvPr id="49" name="文本框 48"/>
          <p:cNvSpPr txBox="1"/>
          <p:nvPr/>
        </p:nvSpPr>
        <p:spPr>
          <a:xfrm>
            <a:off x="8152728" y="3829544"/>
            <a:ext cx="708770" cy="368275"/>
          </a:xfrm>
          <a:prstGeom prst="rect">
            <a:avLst/>
          </a:prstGeom>
          <a:noFill/>
        </p:spPr>
        <p:txBody>
          <a:bodyPr wrap="square" rtlCol="0">
            <a:spAutoFit/>
          </a:bodyPr>
          <a:p>
            <a:r>
              <a:rPr lang="en-US" altLang="zh-CN"/>
              <a:t>cur</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5290" y="552450"/>
            <a:ext cx="1641475" cy="460375"/>
          </a:xfrm>
          <a:prstGeom prst="rect">
            <a:avLst/>
          </a:prstGeom>
          <a:noFill/>
        </p:spPr>
        <p:txBody>
          <a:bodyPr wrap="square" rtlCol="0">
            <a:spAutoFit/>
          </a:bodyPr>
          <a:p>
            <a:r>
              <a:rPr lang="zh-CN" altLang="en-US" sz="2400"/>
              <a:t>多维数组</a:t>
            </a:r>
            <a:endParaRPr lang="zh-CN" altLang="en-US" sz="2400"/>
          </a:p>
        </p:txBody>
      </p:sp>
      <p:sp>
        <p:nvSpPr>
          <p:cNvPr id="3" name="文本框 2"/>
          <p:cNvSpPr txBox="1"/>
          <p:nvPr/>
        </p:nvSpPr>
        <p:spPr>
          <a:xfrm>
            <a:off x="2199640" y="644525"/>
            <a:ext cx="2144395" cy="368300"/>
          </a:xfrm>
          <a:prstGeom prst="rect">
            <a:avLst/>
          </a:prstGeom>
          <a:noFill/>
        </p:spPr>
        <p:txBody>
          <a:bodyPr wrap="square" rtlCol="0">
            <a:spAutoFit/>
          </a:bodyPr>
          <a:p>
            <a:r>
              <a:rPr lang="zh-CN" altLang="en-US"/>
              <a:t>列为主序</a:t>
            </a:r>
            <a:r>
              <a:rPr lang="en-US" altLang="zh-CN"/>
              <a:t>/</a:t>
            </a:r>
            <a:r>
              <a:rPr lang="zh-CN" altLang="en-US"/>
              <a:t>行为主序</a:t>
            </a:r>
            <a:endParaRPr lang="zh-CN" altLang="en-US"/>
          </a:p>
        </p:txBody>
      </p:sp>
      <p:sp>
        <p:nvSpPr>
          <p:cNvPr id="4" name="文本框 3"/>
          <p:cNvSpPr txBox="1"/>
          <p:nvPr/>
        </p:nvSpPr>
        <p:spPr>
          <a:xfrm>
            <a:off x="1765300" y="1329690"/>
            <a:ext cx="6367780" cy="829945"/>
          </a:xfrm>
          <a:prstGeom prst="rect">
            <a:avLst/>
          </a:prstGeom>
        </p:spPr>
        <p:txBody>
          <a:bodyPr wrap="square">
            <a:spAutoFit/>
          </a:bodyPr>
          <a:p>
            <a:pPr marL="0" indent="0" algn="just" defTabSz="266700">
              <a:spcBef>
                <a:spcPct val="0"/>
              </a:spcBef>
              <a:spcAft>
                <a:spcPct val="0"/>
              </a:spcAft>
            </a:pPr>
            <a:r>
              <a:rPr lang="zh-CN" altLang="en-US" sz="1600" b="1">
                <a:latin typeface="宋体" panose="02010600030101010101" pitchFamily="2" charset="-122"/>
                <a:ea typeface="宋体" panose="02010600030101010101" pitchFamily="2" charset="-122"/>
              </a:rPr>
              <a:t>设四维数组</a:t>
            </a:r>
            <a:r>
              <a:rPr lang="en-US" altLang="zh-CN" sz="1600" b="1">
                <a:latin typeface="宋体" panose="02010600030101010101" pitchFamily="2" charset="-122"/>
                <a:ea typeface="宋体" panose="02010600030101010101" pitchFamily="2" charset="-122"/>
              </a:rPr>
              <a:t>B[1..3</a:t>
            </a:r>
            <a:r>
              <a:rPr lang="zh-CN" altLang="en-US" sz="1600" b="1">
                <a:latin typeface="宋体" panose="02010600030101010101" pitchFamily="2" charset="-122"/>
                <a:ea typeface="宋体" panose="02010600030101010101" pitchFamily="2" charset="-122"/>
              </a:rPr>
              <a:t>，</a:t>
            </a:r>
            <a:r>
              <a:rPr lang="en-US" altLang="zh-CN" sz="1600" b="1">
                <a:latin typeface="宋体" panose="02010600030101010101" pitchFamily="2" charset="-122"/>
                <a:ea typeface="宋体" panose="02010600030101010101" pitchFamily="2" charset="-122"/>
              </a:rPr>
              <a:t>2..8</a:t>
            </a:r>
            <a:r>
              <a:rPr lang="zh-CN" altLang="en-US" sz="1600" b="1">
                <a:latin typeface="宋体" panose="02010600030101010101" pitchFamily="2" charset="-122"/>
                <a:ea typeface="宋体" panose="02010600030101010101" pitchFamily="2" charset="-122"/>
              </a:rPr>
              <a:t>，</a:t>
            </a:r>
            <a:r>
              <a:rPr lang="en-US" altLang="zh-CN" sz="1600" b="1">
                <a:solidFill>
                  <a:srgbClr val="FF0000"/>
                </a:solidFill>
                <a:latin typeface="宋体" panose="02010600030101010101" pitchFamily="2" charset="-122"/>
                <a:ea typeface="宋体" panose="02010600030101010101" pitchFamily="2" charset="-122"/>
              </a:rPr>
              <a:t>0..5</a:t>
            </a:r>
            <a:r>
              <a:rPr lang="zh-CN" altLang="en-US" sz="1600" b="1">
                <a:latin typeface="宋体" panose="02010600030101010101" pitchFamily="2" charset="-122"/>
                <a:ea typeface="宋体" panose="02010600030101010101" pitchFamily="2" charset="-122"/>
              </a:rPr>
              <a:t>，</a:t>
            </a:r>
            <a:r>
              <a:rPr lang="en-US" altLang="zh-CN" sz="1600" b="1">
                <a:latin typeface="宋体" panose="02010600030101010101" pitchFamily="2" charset="-122"/>
                <a:ea typeface="宋体" panose="02010600030101010101" pitchFamily="2" charset="-122"/>
              </a:rPr>
              <a:t>1..8]</a:t>
            </a:r>
            <a:r>
              <a:rPr lang="zh-CN" altLang="en-US" sz="1600" b="1">
                <a:latin typeface="宋体" panose="02010600030101010101" pitchFamily="2" charset="-122"/>
                <a:ea typeface="宋体" panose="02010600030101010101" pitchFamily="2" charset="-122"/>
              </a:rPr>
              <a:t>以</a:t>
            </a:r>
            <a:r>
              <a:rPr lang="zh-CN" altLang="en-US" sz="1600" b="1">
                <a:solidFill>
                  <a:srgbClr val="FF0000"/>
                </a:solidFill>
                <a:latin typeface="宋体" panose="02010600030101010101" pitchFamily="2" charset="-122"/>
                <a:ea typeface="宋体" panose="02010600030101010101" pitchFamily="2" charset="-122"/>
              </a:rPr>
              <a:t>行主序</a:t>
            </a:r>
            <a:r>
              <a:rPr lang="zh-CN" altLang="en-US" sz="1600" b="1">
                <a:latin typeface="宋体" panose="02010600030101010101" pitchFamily="2" charset="-122"/>
                <a:ea typeface="宋体" panose="02010600030101010101" pitchFamily="2" charset="-122"/>
              </a:rPr>
              <a:t>顺序方法存储在一个连续的存储空间内</a:t>
            </a:r>
            <a:r>
              <a:rPr lang="en-US" altLang="zh-CN" sz="1600" b="1">
                <a:latin typeface="宋体" panose="02010600030101010101" pitchFamily="2" charset="-122"/>
                <a:ea typeface="宋体" panose="02010600030101010101" pitchFamily="2" charset="-122"/>
              </a:rPr>
              <a:t>,</a:t>
            </a:r>
            <a:r>
              <a:rPr lang="zh-CN" altLang="en-US" sz="1600" b="1">
                <a:latin typeface="宋体" panose="02010600030101010101" pitchFamily="2" charset="-122"/>
                <a:ea typeface="宋体" panose="02010600030101010101" pitchFamily="2" charset="-122"/>
              </a:rPr>
              <a:t>每一个数据元素占</a:t>
            </a:r>
            <a:r>
              <a:rPr lang="en-US" altLang="zh-CN" sz="1600" b="1">
                <a:solidFill>
                  <a:srgbClr val="FF0000"/>
                </a:solidFill>
                <a:latin typeface="宋体" panose="02010600030101010101" pitchFamily="2" charset="-122"/>
                <a:ea typeface="宋体" panose="02010600030101010101" pitchFamily="2" charset="-122"/>
              </a:rPr>
              <a:t>2</a:t>
            </a:r>
            <a:r>
              <a:rPr lang="zh-CN" altLang="en-US" sz="1600" b="1">
                <a:latin typeface="宋体" panose="02010600030101010101" pitchFamily="2" charset="-122"/>
                <a:ea typeface="宋体" panose="02010600030101010101" pitchFamily="2" charset="-122"/>
              </a:rPr>
              <a:t>个存储单元</a:t>
            </a:r>
            <a:r>
              <a:rPr lang="en-US" altLang="zh-CN" sz="1600" b="1">
                <a:latin typeface="宋体" panose="02010600030101010101" pitchFamily="2" charset="-122"/>
                <a:ea typeface="宋体" panose="02010600030101010101" pitchFamily="2" charset="-122"/>
              </a:rPr>
              <a:t>,</a:t>
            </a:r>
            <a:r>
              <a:rPr lang="zh-CN" altLang="en-US" sz="1600" b="1">
                <a:latin typeface="宋体" panose="02010600030101010101" pitchFamily="2" charset="-122"/>
                <a:ea typeface="宋体" panose="02010600030101010101" pitchFamily="2" charset="-122"/>
              </a:rPr>
              <a:t>且</a:t>
            </a:r>
            <a:r>
              <a:rPr lang="en-US" altLang="zh-CN" sz="1600" b="1">
                <a:latin typeface="宋体" panose="02010600030101010101" pitchFamily="2" charset="-122"/>
                <a:ea typeface="宋体" panose="02010600030101010101" pitchFamily="2" charset="-122"/>
              </a:rPr>
              <a:t>B[1,2,4,1]</a:t>
            </a:r>
            <a:r>
              <a:rPr lang="zh-CN" altLang="en-US" sz="1600" b="1">
                <a:latin typeface="宋体" panose="02010600030101010101" pitchFamily="2" charset="-122"/>
                <a:ea typeface="宋体" panose="02010600030101010101" pitchFamily="2" charset="-122"/>
              </a:rPr>
              <a:t>的存储地址是</a:t>
            </a:r>
            <a:r>
              <a:rPr lang="en-US" altLang="zh-CN" sz="1600" b="1">
                <a:latin typeface="宋体" panose="02010600030101010101" pitchFamily="2" charset="-122"/>
                <a:ea typeface="宋体" panose="02010600030101010101" pitchFamily="2" charset="-122"/>
              </a:rPr>
              <a:t>2000, </a:t>
            </a:r>
            <a:r>
              <a:rPr lang="zh-CN" altLang="en-US" sz="1600" b="1">
                <a:latin typeface="宋体" panose="02010600030101010101" pitchFamily="2" charset="-122"/>
                <a:ea typeface="宋体" panose="02010600030101010101" pitchFamily="2" charset="-122"/>
              </a:rPr>
              <a:t>则</a:t>
            </a:r>
            <a:r>
              <a:rPr lang="en-US" altLang="zh-CN" sz="1600" b="1">
                <a:latin typeface="宋体" panose="02010600030101010101" pitchFamily="2" charset="-122"/>
                <a:ea typeface="宋体" panose="02010600030101010101" pitchFamily="2" charset="-122"/>
              </a:rPr>
              <a:t>B[2,3,4,5]</a:t>
            </a:r>
            <a:r>
              <a:rPr lang="zh-CN" altLang="en-US" sz="1600" b="1">
                <a:latin typeface="宋体" panose="02010600030101010101" pitchFamily="2" charset="-122"/>
                <a:ea typeface="宋体" panose="02010600030101010101" pitchFamily="2" charset="-122"/>
              </a:rPr>
              <a:t>的存储地址是 </a:t>
            </a:r>
            <a:r>
              <a:rPr lang="en-US" altLang="zh-CN" sz="1600" b="1" u="sng">
                <a:latin typeface="宋体" panose="02010600030101010101" pitchFamily="2" charset="-122"/>
                <a:ea typeface="宋体" panose="02010600030101010101" pitchFamily="2" charset="-122"/>
              </a:rPr>
              <a:t>           </a:t>
            </a:r>
            <a:r>
              <a:rPr lang="zh-CN" altLang="en-US" sz="1600" b="1">
                <a:latin typeface="宋体" panose="02010600030101010101" pitchFamily="2" charset="-122"/>
                <a:ea typeface="宋体" panose="02010600030101010101" pitchFamily="2" charset="-122"/>
              </a:rPr>
              <a:t>。</a:t>
            </a:r>
            <a:endParaRPr lang="zh-CN" altLang="en-US" sz="1600" b="1">
              <a:latin typeface="宋体" panose="02010600030101010101" pitchFamily="2" charset="-122"/>
              <a:ea typeface="宋体" panose="02010600030101010101" pitchFamily="2" charset="-122"/>
            </a:endParaRPr>
          </a:p>
        </p:txBody>
      </p:sp>
      <p:sp>
        <p:nvSpPr>
          <p:cNvPr id="5" name="文本框 4"/>
          <p:cNvSpPr txBox="1"/>
          <p:nvPr/>
        </p:nvSpPr>
        <p:spPr>
          <a:xfrm>
            <a:off x="8980170" y="1421765"/>
            <a:ext cx="2113915" cy="645160"/>
          </a:xfrm>
          <a:prstGeom prst="rect">
            <a:avLst/>
          </a:prstGeom>
          <a:noFill/>
        </p:spPr>
        <p:txBody>
          <a:bodyPr wrap="square" rtlCol="0">
            <a:spAutoFit/>
          </a:bodyPr>
          <a:p>
            <a:r>
              <a:rPr lang="zh-CN" altLang="en-US"/>
              <a:t>行主序：从前往后</a:t>
            </a:r>
            <a:br>
              <a:rPr lang="zh-CN" altLang="en-US"/>
            </a:br>
            <a:r>
              <a:rPr lang="zh-CN" altLang="en-US"/>
              <a:t>列主序：从后往前</a:t>
            </a:r>
            <a:endParaRPr lang="zh-CN" altLang="en-US"/>
          </a:p>
        </p:txBody>
      </p:sp>
      <p:sp>
        <p:nvSpPr>
          <p:cNvPr id="6" name="文本框 5"/>
          <p:cNvSpPr txBox="1"/>
          <p:nvPr/>
        </p:nvSpPr>
        <p:spPr>
          <a:xfrm>
            <a:off x="476250" y="2510790"/>
            <a:ext cx="1343660" cy="521970"/>
          </a:xfrm>
          <a:prstGeom prst="rect">
            <a:avLst/>
          </a:prstGeom>
          <a:noFill/>
        </p:spPr>
        <p:txBody>
          <a:bodyPr wrap="square" rtlCol="0">
            <a:spAutoFit/>
          </a:bodyPr>
          <a:p>
            <a:r>
              <a:rPr lang="zh-CN" altLang="en-US" sz="2800"/>
              <a:t>广义表</a:t>
            </a:r>
            <a:endParaRPr lang="zh-CN" altLang="en-US" sz="2800"/>
          </a:p>
        </p:txBody>
      </p:sp>
      <p:sp>
        <p:nvSpPr>
          <p:cNvPr id="7" name="文本框 6"/>
          <p:cNvSpPr txBox="1"/>
          <p:nvPr/>
        </p:nvSpPr>
        <p:spPr>
          <a:xfrm>
            <a:off x="1819910" y="2967990"/>
            <a:ext cx="8424545" cy="645160"/>
          </a:xfrm>
          <a:prstGeom prst="rect">
            <a:avLst/>
          </a:prstGeom>
          <a:noFill/>
        </p:spPr>
        <p:txBody>
          <a:bodyPr wrap="square" rtlCol="0">
            <a:spAutoFit/>
          </a:bodyPr>
          <a:p>
            <a:r>
              <a:rPr lang="en-US" altLang="zh-CN"/>
              <a:t>GetHead</a:t>
            </a:r>
            <a:r>
              <a:rPr lang="zh-CN" altLang="en-US"/>
              <a:t>（）</a:t>
            </a:r>
            <a:r>
              <a:rPr lang="en-US" altLang="zh-CN"/>
              <a:t>:</a:t>
            </a:r>
            <a:r>
              <a:rPr lang="zh-CN" altLang="en-US"/>
              <a:t>取出表头为非空广义表的</a:t>
            </a:r>
            <a:r>
              <a:rPr lang="zh-CN" altLang="en-US">
                <a:solidFill>
                  <a:srgbClr val="FF0000"/>
                </a:solidFill>
              </a:rPr>
              <a:t>第一个元素</a:t>
            </a:r>
            <a:r>
              <a:rPr lang="en-US" altLang="zh-CN">
                <a:solidFill>
                  <a:srgbClr val="FF0000"/>
                </a:solidFill>
              </a:rPr>
              <a:t>:</a:t>
            </a:r>
            <a:r>
              <a:rPr lang="zh-CN" altLang="en-US">
                <a:solidFill>
                  <a:srgbClr val="FF0000"/>
                </a:solidFill>
              </a:rPr>
              <a:t>可能是元素可能是表</a:t>
            </a:r>
            <a:br>
              <a:rPr lang="zh-CN" altLang="en-US">
                <a:solidFill>
                  <a:srgbClr val="FF0000"/>
                </a:solidFill>
              </a:rPr>
            </a:br>
            <a:r>
              <a:rPr lang="en-US" altLang="zh-CN"/>
              <a:t>GetTail():</a:t>
            </a:r>
            <a:r>
              <a:rPr lang="zh-CN" altLang="en-US"/>
              <a:t>去除表头之外由其他元素构成的</a:t>
            </a:r>
            <a:r>
              <a:rPr lang="zh-CN" altLang="en-US">
                <a:solidFill>
                  <a:srgbClr val="FF0000"/>
                </a:solidFill>
              </a:rPr>
              <a:t>表</a:t>
            </a:r>
            <a:endParaRPr lang="zh-CN" altLang="en-US">
              <a:solidFill>
                <a:srgbClr val="FF0000"/>
              </a:solidFill>
            </a:endParaRPr>
          </a:p>
        </p:txBody>
      </p:sp>
      <p:pic>
        <p:nvPicPr>
          <p:cNvPr id="8" name="图片 7"/>
          <p:cNvPicPr>
            <a:picLocks noChangeAspect="1"/>
          </p:cNvPicPr>
          <p:nvPr/>
        </p:nvPicPr>
        <p:blipFill>
          <a:blip r:embed="rId1"/>
          <a:stretch>
            <a:fillRect/>
          </a:stretch>
        </p:blipFill>
        <p:spPr>
          <a:xfrm>
            <a:off x="363855" y="3797935"/>
            <a:ext cx="11268710" cy="970280"/>
          </a:xfrm>
          <a:prstGeom prst="rect">
            <a:avLst/>
          </a:prstGeom>
        </p:spPr>
      </p:pic>
      <p:sp>
        <p:nvSpPr>
          <p:cNvPr id="9" name="文本框 8"/>
          <p:cNvSpPr txBox="1"/>
          <p:nvPr/>
        </p:nvSpPr>
        <p:spPr>
          <a:xfrm>
            <a:off x="10849610" y="3797935"/>
            <a:ext cx="640715" cy="645160"/>
          </a:xfrm>
          <a:prstGeom prst="rect">
            <a:avLst/>
          </a:prstGeom>
          <a:noFill/>
        </p:spPr>
        <p:txBody>
          <a:bodyPr wrap="square" rtlCol="0">
            <a:spAutoFit/>
          </a:bodyPr>
          <a:p>
            <a:r>
              <a:rPr lang="en-US" altLang="zh-CN" sz="3600">
                <a:solidFill>
                  <a:srgbClr val="FF0000"/>
                </a:solidFill>
              </a:rPr>
              <a:t>D</a:t>
            </a:r>
            <a:endParaRPr lang="en-US" altLang="zh-CN" sz="3600">
              <a:solidFill>
                <a:srgbClr val="FF0000"/>
              </a:solidFill>
            </a:endParaRPr>
          </a:p>
        </p:txBody>
      </p:sp>
      <p:sp>
        <p:nvSpPr>
          <p:cNvPr id="10" name="文本框 9"/>
          <p:cNvSpPr txBox="1"/>
          <p:nvPr/>
        </p:nvSpPr>
        <p:spPr>
          <a:xfrm>
            <a:off x="343535" y="5272405"/>
            <a:ext cx="1226820" cy="583565"/>
          </a:xfrm>
          <a:prstGeom prst="rect">
            <a:avLst/>
          </a:prstGeom>
          <a:noFill/>
        </p:spPr>
        <p:txBody>
          <a:bodyPr wrap="square" rtlCol="0">
            <a:spAutoFit/>
          </a:bodyPr>
          <a:p>
            <a:r>
              <a:rPr lang="zh-CN" altLang="en-US" sz="3200"/>
              <a:t>队列</a:t>
            </a:r>
            <a:endParaRPr lang="zh-CN" altLang="en-US"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10565" y="1638300"/>
            <a:ext cx="10770870" cy="1322070"/>
          </a:xfrm>
          <a:prstGeom prst="rect">
            <a:avLst/>
          </a:prstGeom>
          <a:noFill/>
        </p:spPr>
        <p:txBody>
          <a:bodyPr wrap="square" rtlCol="0">
            <a:spAutoFit/>
          </a:bodyPr>
          <a:p>
            <a:r>
              <a:rPr lang="zh-CN" altLang="en-US" sz="8000">
                <a:solidFill>
                  <a:srgbClr val="FF0000"/>
                </a:solidFill>
              </a:rPr>
              <a:t>祝各位小登取得好成绩</a:t>
            </a:r>
            <a:endParaRPr lang="zh-CN" altLang="en-US" sz="8000">
              <a:solidFill>
                <a:srgbClr val="FF0000"/>
              </a:solidFill>
            </a:endParaRPr>
          </a:p>
        </p:txBody>
      </p:sp>
      <p:pic>
        <p:nvPicPr>
          <p:cNvPr id="5" name="图片 4"/>
          <p:cNvPicPr>
            <a:picLocks noChangeAspect="1"/>
          </p:cNvPicPr>
          <p:nvPr/>
        </p:nvPicPr>
        <p:blipFill>
          <a:blip r:embed="rId1"/>
          <a:srcRect t="1932"/>
          <a:stretch>
            <a:fillRect/>
          </a:stretch>
        </p:blipFill>
        <p:spPr>
          <a:xfrm>
            <a:off x="8881110" y="3646170"/>
            <a:ext cx="2792095" cy="3009265"/>
          </a:xfrm>
          <a:prstGeom prst="rect">
            <a:avLst/>
          </a:prstGeom>
        </p:spPr>
      </p:pic>
      <p:pic>
        <p:nvPicPr>
          <p:cNvPr id="6" name="图片 5"/>
          <p:cNvPicPr>
            <a:picLocks noChangeAspect="1"/>
          </p:cNvPicPr>
          <p:nvPr/>
        </p:nvPicPr>
        <p:blipFill>
          <a:blip r:embed="rId2"/>
          <a:stretch>
            <a:fillRect/>
          </a:stretch>
        </p:blipFill>
        <p:spPr>
          <a:xfrm>
            <a:off x="641350" y="3317240"/>
            <a:ext cx="3491230" cy="3425825"/>
          </a:xfrm>
          <a:prstGeom prst="rect">
            <a:avLst/>
          </a:prstGeom>
        </p:spPr>
      </p:pic>
      <p:pic>
        <p:nvPicPr>
          <p:cNvPr id="7" name="图片 6"/>
          <p:cNvPicPr/>
          <p:nvPr/>
        </p:nvPicPr>
        <p:blipFill>
          <a:blip r:embed="rId3"/>
          <a:stretch>
            <a:fillRect/>
          </a:stretch>
        </p:blipFill>
        <p:spPr>
          <a:xfrm>
            <a:off x="10263505" y="64135"/>
            <a:ext cx="1626870" cy="1331595"/>
          </a:xfrm>
          <a:prstGeom prst="rect">
            <a:avLst/>
          </a:prstGeom>
        </p:spPr>
      </p:pic>
      <p:pic>
        <p:nvPicPr>
          <p:cNvPr id="8" name="图片 7"/>
          <p:cNvPicPr/>
          <p:nvPr/>
        </p:nvPicPr>
        <p:blipFill>
          <a:blip r:embed="rId4"/>
          <a:stretch>
            <a:fillRect/>
          </a:stretch>
        </p:blipFill>
        <p:spPr>
          <a:xfrm>
            <a:off x="408305" y="259080"/>
            <a:ext cx="3787775" cy="8115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8427720" cy="770255"/>
          </a:xfrm>
        </p:spPr>
        <p:txBody>
          <a:bodyPr/>
          <a:p>
            <a:r>
              <a:rPr lang="zh-CN" altLang="en-US" sz="3200"/>
              <a:t>基于树表的查找之</a:t>
            </a:r>
            <a:r>
              <a:rPr lang="zh-CN" altLang="en-US" sz="3200">
                <a:solidFill>
                  <a:schemeClr val="accent6">
                    <a:lumMod val="60000"/>
                    <a:lumOff val="40000"/>
                  </a:schemeClr>
                </a:solidFill>
              </a:rPr>
              <a:t>二叉排序树</a:t>
            </a:r>
            <a:endParaRPr lang="zh-CN" altLang="en-US" sz="3200">
              <a:solidFill>
                <a:schemeClr val="accent6">
                  <a:lumMod val="60000"/>
                  <a:lumOff val="40000"/>
                </a:schemeClr>
              </a:solidFill>
            </a:endParaRPr>
          </a:p>
        </p:txBody>
      </p:sp>
      <p:sp>
        <p:nvSpPr>
          <p:cNvPr id="6" name="文本框 5"/>
          <p:cNvSpPr txBox="1"/>
          <p:nvPr/>
        </p:nvSpPr>
        <p:spPr>
          <a:xfrm>
            <a:off x="977900" y="1223645"/>
            <a:ext cx="5186680" cy="368300"/>
          </a:xfrm>
          <a:prstGeom prst="rect">
            <a:avLst/>
          </a:prstGeom>
          <a:noFill/>
        </p:spPr>
        <p:txBody>
          <a:bodyPr wrap="square" rtlCol="0">
            <a:spAutoFit/>
          </a:bodyPr>
          <a:p>
            <a:r>
              <a:rPr lang="en-US" altLang="zh-CN"/>
              <a:t>1.</a:t>
            </a:r>
            <a:r>
              <a:rPr lang="zh-CN" altLang="en-US"/>
              <a:t>二叉排序树的创建？</a:t>
            </a:r>
            <a:endParaRPr lang="en-US" altLang="zh-CN"/>
          </a:p>
        </p:txBody>
      </p:sp>
      <p:sp>
        <p:nvSpPr>
          <p:cNvPr id="9" name="文本框 8"/>
          <p:cNvSpPr txBox="1"/>
          <p:nvPr/>
        </p:nvSpPr>
        <p:spPr>
          <a:xfrm>
            <a:off x="977900" y="1680210"/>
            <a:ext cx="3910965" cy="368300"/>
          </a:xfrm>
          <a:prstGeom prst="rect">
            <a:avLst/>
          </a:prstGeom>
          <a:noFill/>
        </p:spPr>
        <p:txBody>
          <a:bodyPr wrap="square" rtlCol="0">
            <a:spAutoFit/>
          </a:bodyPr>
          <a:p>
            <a:r>
              <a:rPr lang="en-US" altLang="zh-CN"/>
              <a:t>2.</a:t>
            </a:r>
            <a:r>
              <a:rPr lang="zh-CN" altLang="en-US"/>
              <a:t>最好与最坏情况下查找成功的</a:t>
            </a:r>
            <a:r>
              <a:rPr lang="en-US" altLang="zh-CN"/>
              <a:t>ASL</a:t>
            </a:r>
            <a:r>
              <a:rPr lang="zh-CN" altLang="en-US"/>
              <a:t>？</a:t>
            </a:r>
            <a:endParaRPr lang="zh-CN" altLang="en-US"/>
          </a:p>
        </p:txBody>
      </p:sp>
      <p:pic>
        <p:nvPicPr>
          <p:cNvPr id="4" name="图片 3"/>
          <p:cNvPicPr>
            <a:picLocks noChangeAspect="1"/>
          </p:cNvPicPr>
          <p:nvPr/>
        </p:nvPicPr>
        <p:blipFill>
          <a:blip r:embed="rId1"/>
          <a:stretch>
            <a:fillRect/>
          </a:stretch>
        </p:blipFill>
        <p:spPr>
          <a:xfrm>
            <a:off x="1743710" y="2199640"/>
            <a:ext cx="8704580" cy="3562350"/>
          </a:xfrm>
          <a:prstGeom prst="rect">
            <a:avLst/>
          </a:prstGeom>
        </p:spPr>
      </p:pic>
      <p:sp>
        <p:nvSpPr>
          <p:cNvPr id="5" name="文本框 4"/>
          <p:cNvSpPr txBox="1"/>
          <p:nvPr/>
        </p:nvSpPr>
        <p:spPr>
          <a:xfrm>
            <a:off x="1743710" y="5906135"/>
            <a:ext cx="8705215" cy="460375"/>
          </a:xfrm>
          <a:prstGeom prst="rect">
            <a:avLst/>
          </a:prstGeom>
          <a:noFill/>
        </p:spPr>
        <p:txBody>
          <a:bodyPr wrap="square" rtlCol="0">
            <a:spAutoFit/>
          </a:bodyPr>
          <a:p>
            <a:r>
              <a:rPr lang="zh-CN" altLang="en-US" sz="2400">
                <a:solidFill>
                  <a:srgbClr val="FF0000"/>
                </a:solidFill>
              </a:rPr>
              <a:t>存在的问题：当输入顺序是基本有序的时候会导致成为线性表</a:t>
            </a:r>
            <a:endParaRPr lang="zh-CN" altLang="en-US" sz="2400">
              <a:solidFill>
                <a:srgbClr val="FF0000"/>
              </a:solidFill>
            </a:endParaRPr>
          </a:p>
        </p:txBody>
      </p:sp>
      <p:sp>
        <p:nvSpPr>
          <p:cNvPr id="8" name="文本框 7"/>
          <p:cNvSpPr txBox="1"/>
          <p:nvPr/>
        </p:nvSpPr>
        <p:spPr>
          <a:xfrm>
            <a:off x="7001510" y="1450975"/>
            <a:ext cx="3355975" cy="368300"/>
          </a:xfrm>
          <a:prstGeom prst="rect">
            <a:avLst/>
          </a:prstGeom>
          <a:noFill/>
        </p:spPr>
        <p:txBody>
          <a:bodyPr wrap="square" rtlCol="0">
            <a:spAutoFit/>
          </a:bodyPr>
          <a:p>
            <a:r>
              <a:rPr lang="en-US" altLang="zh-CN"/>
              <a:t>45</a:t>
            </a:r>
            <a:r>
              <a:rPr lang="zh-CN" altLang="en-US"/>
              <a:t>，</a:t>
            </a:r>
            <a:r>
              <a:rPr lang="en-US" altLang="zh-CN"/>
              <a:t>55</a:t>
            </a:r>
            <a:r>
              <a:rPr lang="zh-CN" altLang="en-US"/>
              <a:t>，</a:t>
            </a:r>
            <a:r>
              <a:rPr lang="en-US" altLang="zh-CN"/>
              <a:t>75</a:t>
            </a:r>
            <a:r>
              <a:rPr lang="zh-CN" altLang="en-US"/>
              <a:t>，</a:t>
            </a:r>
            <a:r>
              <a:rPr lang="en-US" altLang="zh-CN"/>
              <a:t>25</a:t>
            </a:r>
            <a:r>
              <a:rPr lang="zh-CN" altLang="en-US"/>
              <a:t>，</a:t>
            </a:r>
            <a:r>
              <a:rPr lang="en-US" altLang="zh-CN"/>
              <a:t>15</a:t>
            </a:r>
            <a:r>
              <a:rPr lang="zh-CN" altLang="en-US"/>
              <a:t>，</a:t>
            </a:r>
            <a:r>
              <a:rPr lang="en-US" altLang="zh-CN"/>
              <a:t>75*</a:t>
            </a:r>
            <a:r>
              <a:rPr lang="zh-CN" altLang="en-US"/>
              <a:t>，</a:t>
            </a:r>
            <a:r>
              <a:rPr lang="en-US" altLang="zh-CN"/>
              <a:t>35</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6377940" cy="633095"/>
          </a:xfrm>
        </p:spPr>
        <p:txBody>
          <a:bodyPr/>
          <a:p>
            <a:r>
              <a:rPr lang="zh-CN" altLang="en-US" sz="3200">
                <a:sym typeface="+mn-ea"/>
              </a:rPr>
              <a:t>基于树表的查找之</a:t>
            </a:r>
            <a:r>
              <a:rPr lang="zh-CN" altLang="en-US" sz="3200">
                <a:solidFill>
                  <a:schemeClr val="accent6">
                    <a:lumMod val="60000"/>
                    <a:lumOff val="40000"/>
                  </a:schemeClr>
                </a:solidFill>
                <a:sym typeface="+mn-ea"/>
              </a:rPr>
              <a:t>平衡二叉排序树</a:t>
            </a:r>
            <a:endParaRPr lang="zh-CN" altLang="en-US" sz="3200">
              <a:solidFill>
                <a:schemeClr val="accent6">
                  <a:lumMod val="60000"/>
                  <a:lumOff val="40000"/>
                </a:schemeClr>
              </a:solidFill>
              <a:sym typeface="+mn-ea"/>
            </a:endParaRPr>
          </a:p>
        </p:txBody>
      </p:sp>
      <p:sp>
        <p:nvSpPr>
          <p:cNvPr id="4" name="文本框 3"/>
          <p:cNvSpPr txBox="1"/>
          <p:nvPr/>
        </p:nvSpPr>
        <p:spPr>
          <a:xfrm>
            <a:off x="906780" y="1322070"/>
            <a:ext cx="4064000" cy="368300"/>
          </a:xfrm>
          <a:prstGeom prst="rect">
            <a:avLst/>
          </a:prstGeom>
          <a:noFill/>
        </p:spPr>
        <p:txBody>
          <a:bodyPr wrap="square" rtlCol="0">
            <a:spAutoFit/>
          </a:bodyPr>
          <a:p>
            <a:r>
              <a:rPr lang="en-US" altLang="zh-CN"/>
              <a:t>1.</a:t>
            </a:r>
            <a:r>
              <a:rPr lang="zh-CN" altLang="en-US"/>
              <a:t>如何调整成为平衡二叉树？</a:t>
            </a:r>
            <a:endParaRPr lang="zh-CN" altLang="en-US"/>
          </a:p>
        </p:txBody>
      </p:sp>
      <p:sp>
        <p:nvSpPr>
          <p:cNvPr id="9" name="文本框 8"/>
          <p:cNvSpPr txBox="1"/>
          <p:nvPr/>
        </p:nvSpPr>
        <p:spPr>
          <a:xfrm>
            <a:off x="906780" y="1756410"/>
            <a:ext cx="3910965" cy="368300"/>
          </a:xfrm>
          <a:prstGeom prst="rect">
            <a:avLst/>
          </a:prstGeom>
          <a:noFill/>
        </p:spPr>
        <p:txBody>
          <a:bodyPr wrap="square" rtlCol="0">
            <a:spAutoFit/>
          </a:bodyPr>
          <a:p>
            <a:r>
              <a:rPr lang="en-US" altLang="zh-CN"/>
              <a:t>2.</a:t>
            </a:r>
            <a:r>
              <a:rPr lang="zh-CN" altLang="en-US"/>
              <a:t>查找成功的</a:t>
            </a:r>
            <a:r>
              <a:rPr lang="en-US" altLang="zh-CN"/>
              <a:t>ASL</a:t>
            </a:r>
            <a:r>
              <a:rPr lang="zh-CN" altLang="en-US"/>
              <a:t>？</a:t>
            </a:r>
            <a:r>
              <a:rPr lang="en-US" altLang="zh-CN"/>
              <a:t>/</a:t>
            </a:r>
            <a:r>
              <a:rPr lang="zh-CN" altLang="en-US"/>
              <a:t>查找失败的</a:t>
            </a:r>
            <a:r>
              <a:rPr lang="en-US" altLang="zh-CN"/>
              <a:t>ASL</a:t>
            </a:r>
            <a:r>
              <a:rPr lang="zh-CN" altLang="en-US"/>
              <a:t>？</a:t>
            </a:r>
            <a:endParaRPr lang="zh-CN" altLang="en-US"/>
          </a:p>
        </p:txBody>
      </p:sp>
      <p:pic>
        <p:nvPicPr>
          <p:cNvPr id="6" name="内容占位符 5"/>
          <p:cNvPicPr>
            <a:picLocks noChangeAspect="1"/>
          </p:cNvPicPr>
          <p:nvPr>
            <p:ph idx="1"/>
          </p:nvPr>
        </p:nvPicPr>
        <p:blipFill>
          <a:blip r:embed="rId1"/>
          <a:stretch>
            <a:fillRect/>
          </a:stretch>
        </p:blipFill>
        <p:spPr>
          <a:xfrm>
            <a:off x="6156960" y="4700905"/>
            <a:ext cx="2632710" cy="1680845"/>
          </a:xfrm>
          <a:prstGeom prst="rect">
            <a:avLst/>
          </a:prstGeom>
        </p:spPr>
      </p:pic>
      <p:pic>
        <p:nvPicPr>
          <p:cNvPr id="7" name="图片 6"/>
          <p:cNvPicPr>
            <a:picLocks noChangeAspect="1"/>
          </p:cNvPicPr>
          <p:nvPr/>
        </p:nvPicPr>
        <p:blipFill>
          <a:blip r:embed="rId2"/>
          <a:stretch>
            <a:fillRect/>
          </a:stretch>
        </p:blipFill>
        <p:spPr>
          <a:xfrm>
            <a:off x="9382125" y="4700905"/>
            <a:ext cx="2632710" cy="1680845"/>
          </a:xfrm>
          <a:prstGeom prst="rect">
            <a:avLst/>
          </a:prstGeom>
        </p:spPr>
      </p:pic>
      <p:pic>
        <p:nvPicPr>
          <p:cNvPr id="8" name="图片 7"/>
          <p:cNvPicPr>
            <a:picLocks noChangeAspect="1"/>
          </p:cNvPicPr>
          <p:nvPr/>
        </p:nvPicPr>
        <p:blipFill>
          <a:blip r:embed="rId3"/>
          <a:stretch>
            <a:fillRect/>
          </a:stretch>
        </p:blipFill>
        <p:spPr>
          <a:xfrm>
            <a:off x="220980" y="4534535"/>
            <a:ext cx="2632710" cy="1680845"/>
          </a:xfrm>
          <a:prstGeom prst="rect">
            <a:avLst/>
          </a:prstGeom>
        </p:spPr>
      </p:pic>
      <p:pic>
        <p:nvPicPr>
          <p:cNvPr id="10" name="图片 9"/>
          <p:cNvPicPr>
            <a:picLocks noChangeAspect="1"/>
          </p:cNvPicPr>
          <p:nvPr/>
        </p:nvPicPr>
        <p:blipFill>
          <a:blip r:embed="rId4"/>
          <a:stretch>
            <a:fillRect/>
          </a:stretch>
        </p:blipFill>
        <p:spPr>
          <a:xfrm>
            <a:off x="3623945" y="4591685"/>
            <a:ext cx="2632710" cy="1680845"/>
          </a:xfrm>
          <a:prstGeom prst="rect">
            <a:avLst/>
          </a:prstGeom>
        </p:spPr>
      </p:pic>
      <p:cxnSp>
        <p:nvCxnSpPr>
          <p:cNvPr id="11" name="直接箭头连接符 10"/>
          <p:cNvCxnSpPr/>
          <p:nvPr/>
        </p:nvCxnSpPr>
        <p:spPr>
          <a:xfrm>
            <a:off x="8789670" y="5541645"/>
            <a:ext cx="5924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2" name="直接箭头连接符 11"/>
          <p:cNvCxnSpPr/>
          <p:nvPr/>
        </p:nvCxnSpPr>
        <p:spPr>
          <a:xfrm>
            <a:off x="2853690" y="5541645"/>
            <a:ext cx="5924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3" name="文本框 12"/>
          <p:cNvSpPr txBox="1"/>
          <p:nvPr/>
        </p:nvSpPr>
        <p:spPr>
          <a:xfrm>
            <a:off x="7510780" y="6381750"/>
            <a:ext cx="833120" cy="368300"/>
          </a:xfrm>
          <a:prstGeom prst="rect">
            <a:avLst/>
          </a:prstGeom>
          <a:noFill/>
        </p:spPr>
        <p:txBody>
          <a:bodyPr wrap="square" rtlCol="0">
            <a:spAutoFit/>
          </a:bodyPr>
          <a:p>
            <a:r>
              <a:rPr lang="zh-CN" altLang="en-US"/>
              <a:t>右旋</a:t>
            </a:r>
            <a:endParaRPr lang="zh-CN" altLang="en-US"/>
          </a:p>
        </p:txBody>
      </p:sp>
      <p:sp>
        <p:nvSpPr>
          <p:cNvPr id="14" name="文本框 13"/>
          <p:cNvSpPr txBox="1"/>
          <p:nvPr/>
        </p:nvSpPr>
        <p:spPr>
          <a:xfrm>
            <a:off x="1099185" y="6318250"/>
            <a:ext cx="693420" cy="368300"/>
          </a:xfrm>
          <a:prstGeom prst="rect">
            <a:avLst/>
          </a:prstGeom>
          <a:noFill/>
        </p:spPr>
        <p:txBody>
          <a:bodyPr wrap="square" rtlCol="0">
            <a:spAutoFit/>
          </a:bodyPr>
          <a:p>
            <a:r>
              <a:rPr lang="zh-CN" altLang="en-US"/>
              <a:t>左旋</a:t>
            </a:r>
            <a:endParaRPr lang="zh-CN" altLang="en-US"/>
          </a:p>
        </p:txBody>
      </p:sp>
      <p:sp>
        <p:nvSpPr>
          <p:cNvPr id="15" name="文本框 14"/>
          <p:cNvSpPr txBox="1"/>
          <p:nvPr/>
        </p:nvSpPr>
        <p:spPr>
          <a:xfrm>
            <a:off x="549910" y="2487295"/>
            <a:ext cx="4624705" cy="922020"/>
          </a:xfrm>
          <a:prstGeom prst="rect">
            <a:avLst/>
          </a:prstGeom>
          <a:noFill/>
        </p:spPr>
        <p:txBody>
          <a:bodyPr wrap="square" rtlCol="0">
            <a:spAutoFit/>
          </a:bodyPr>
          <a:p>
            <a:r>
              <a:rPr lang="zh-CN" altLang="en-US"/>
              <a:t>最小不平衡子树：离插入节点</a:t>
            </a:r>
            <a:r>
              <a:rPr lang="zh-CN" altLang="en-US">
                <a:solidFill>
                  <a:srgbClr val="FF0000"/>
                </a:solidFill>
              </a:rPr>
              <a:t>最近</a:t>
            </a:r>
            <a:r>
              <a:rPr lang="zh-CN" altLang="en-US"/>
              <a:t>且平衡因子大于</a:t>
            </a:r>
            <a:r>
              <a:rPr lang="en-US" altLang="zh-CN"/>
              <a:t>1 </a:t>
            </a:r>
            <a:r>
              <a:rPr lang="zh-CN" altLang="en-US"/>
              <a:t>的</a:t>
            </a:r>
            <a:r>
              <a:rPr lang="zh-CN" altLang="en-US">
                <a:solidFill>
                  <a:srgbClr val="FF0000"/>
                </a:solidFill>
              </a:rPr>
              <a:t>祖先结点</a:t>
            </a:r>
            <a:r>
              <a:rPr lang="zh-CN" altLang="en-US"/>
              <a:t>，</a:t>
            </a:r>
            <a:r>
              <a:rPr lang="zh-CN" altLang="en-US">
                <a:solidFill>
                  <a:srgbClr val="FF0000"/>
                </a:solidFill>
              </a:rPr>
              <a:t>以该祖先结点为根的子树</a:t>
            </a:r>
            <a:r>
              <a:rPr lang="zh-CN" altLang="en-US"/>
              <a:t>为最小不平衡子树</a:t>
            </a:r>
            <a:endParaRPr lang="zh-CN" altLang="en-US"/>
          </a:p>
        </p:txBody>
      </p:sp>
      <p:sp>
        <p:nvSpPr>
          <p:cNvPr id="16" name="矩形 15"/>
          <p:cNvSpPr/>
          <p:nvPr/>
        </p:nvSpPr>
        <p:spPr>
          <a:xfrm>
            <a:off x="5922645" y="4272280"/>
            <a:ext cx="76200" cy="2537460"/>
          </a:xfrm>
          <a:prstGeom prst="rect">
            <a:avLst/>
          </a:prstGeom>
          <a:solidFill>
            <a:schemeClr val="tx1"/>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文本框 17"/>
          <p:cNvSpPr txBox="1"/>
          <p:nvPr/>
        </p:nvSpPr>
        <p:spPr>
          <a:xfrm>
            <a:off x="2439670" y="6292215"/>
            <a:ext cx="1419860" cy="394335"/>
          </a:xfrm>
          <a:prstGeom prst="rect">
            <a:avLst/>
          </a:prstGeom>
          <a:noFill/>
        </p:spPr>
        <p:txBody>
          <a:bodyPr wrap="square" rtlCol="0">
            <a:noAutofit/>
          </a:bodyPr>
          <a:p>
            <a:r>
              <a:rPr lang="zh-CN" altLang="en-US">
                <a:sym typeface="+mn-ea"/>
              </a:rPr>
              <a:t>树右边重</a:t>
            </a:r>
            <a:endParaRPr lang="en-US" altLang="zh-CN"/>
          </a:p>
        </p:txBody>
      </p:sp>
      <p:sp>
        <p:nvSpPr>
          <p:cNvPr id="19" name="文本框 18"/>
          <p:cNvSpPr txBox="1"/>
          <p:nvPr/>
        </p:nvSpPr>
        <p:spPr>
          <a:xfrm>
            <a:off x="8495030" y="6355715"/>
            <a:ext cx="1419860" cy="394335"/>
          </a:xfrm>
          <a:prstGeom prst="rect">
            <a:avLst/>
          </a:prstGeom>
          <a:noFill/>
        </p:spPr>
        <p:txBody>
          <a:bodyPr wrap="square" rtlCol="0">
            <a:noAutofit/>
          </a:bodyPr>
          <a:p>
            <a:r>
              <a:rPr lang="zh-CN" altLang="en-US">
                <a:sym typeface="+mn-ea"/>
              </a:rPr>
              <a:t>树左边重</a:t>
            </a:r>
            <a:endParaRPr lang="en-US" altLang="zh-CN"/>
          </a:p>
        </p:txBody>
      </p:sp>
      <p:sp>
        <p:nvSpPr>
          <p:cNvPr id="20" name="文本框 19"/>
          <p:cNvSpPr txBox="1"/>
          <p:nvPr/>
        </p:nvSpPr>
        <p:spPr>
          <a:xfrm>
            <a:off x="6137275" y="1498600"/>
            <a:ext cx="2091055" cy="583565"/>
          </a:xfrm>
          <a:prstGeom prst="rect">
            <a:avLst/>
          </a:prstGeom>
          <a:noFill/>
        </p:spPr>
        <p:txBody>
          <a:bodyPr wrap="square" rtlCol="0">
            <a:spAutoFit/>
          </a:bodyPr>
          <a:p>
            <a:r>
              <a:rPr lang="en-US" altLang="zh-CN" sz="3200"/>
              <a:t>LL,RL,RR,LR</a:t>
            </a:r>
            <a:endParaRPr lang="en-US" altLang="zh-CN" sz="3200"/>
          </a:p>
        </p:txBody>
      </p:sp>
      <p:sp>
        <p:nvSpPr>
          <p:cNvPr id="21" name="文本框 20"/>
          <p:cNvSpPr txBox="1"/>
          <p:nvPr/>
        </p:nvSpPr>
        <p:spPr>
          <a:xfrm>
            <a:off x="6137275" y="2253615"/>
            <a:ext cx="3866515" cy="368300"/>
          </a:xfrm>
          <a:prstGeom prst="rect">
            <a:avLst/>
          </a:prstGeom>
          <a:noFill/>
        </p:spPr>
        <p:txBody>
          <a:bodyPr wrap="square" rtlCol="0">
            <a:spAutoFit/>
          </a:bodyPr>
          <a:p>
            <a:r>
              <a:rPr lang="en-US" altLang="zh-CN"/>
              <a:t>LL/RR</a:t>
            </a:r>
            <a:r>
              <a:rPr lang="zh-CN" altLang="en-US"/>
              <a:t>：仅进行一次左旋</a:t>
            </a:r>
            <a:r>
              <a:rPr lang="en-US" altLang="zh-CN"/>
              <a:t>/</a:t>
            </a:r>
            <a:r>
              <a:rPr lang="zh-CN" altLang="en-US"/>
              <a:t>右旋</a:t>
            </a:r>
            <a:endParaRPr lang="zh-CN" altLang="en-US"/>
          </a:p>
        </p:txBody>
      </p:sp>
      <p:sp>
        <p:nvSpPr>
          <p:cNvPr id="22" name="文本框 21"/>
          <p:cNvSpPr txBox="1"/>
          <p:nvPr/>
        </p:nvSpPr>
        <p:spPr>
          <a:xfrm>
            <a:off x="6156960" y="2793365"/>
            <a:ext cx="5573395" cy="368300"/>
          </a:xfrm>
          <a:prstGeom prst="rect">
            <a:avLst/>
          </a:prstGeom>
          <a:noFill/>
        </p:spPr>
        <p:txBody>
          <a:bodyPr wrap="square" rtlCol="0">
            <a:spAutoFit/>
          </a:bodyPr>
          <a:p>
            <a:r>
              <a:rPr lang="en-US" altLang="zh-CN"/>
              <a:t>RL/LR</a:t>
            </a:r>
            <a:r>
              <a:rPr lang="zh-CN" altLang="en-US"/>
              <a:t>：进行两次旋转操作：</a:t>
            </a:r>
            <a:r>
              <a:rPr lang="zh-CN" altLang="en-US">
                <a:solidFill>
                  <a:srgbClr val="FF0000"/>
                </a:solidFill>
              </a:rPr>
              <a:t>但是每次操作的对象不同</a:t>
            </a:r>
            <a:endParaRPr lang="zh-CN" altLang="en-US">
              <a:solidFill>
                <a:srgbClr val="FF0000"/>
              </a:solidFill>
            </a:endParaRPr>
          </a:p>
        </p:txBody>
      </p:sp>
      <p:sp>
        <p:nvSpPr>
          <p:cNvPr id="23" name="文本框 22"/>
          <p:cNvSpPr txBox="1"/>
          <p:nvPr/>
        </p:nvSpPr>
        <p:spPr>
          <a:xfrm>
            <a:off x="5516880" y="3333115"/>
            <a:ext cx="6497955" cy="398780"/>
          </a:xfrm>
          <a:prstGeom prst="rect">
            <a:avLst/>
          </a:prstGeom>
        </p:spPr>
        <p:txBody>
          <a:bodyPr wrap="square">
            <a:spAutoFit/>
          </a:bodyPr>
          <a:p>
            <a:pPr marL="0" indent="0"/>
            <a:r>
              <a:rPr lang="zh-CN" altLang="en-US" sz="2000" b="0" i="0">
                <a:solidFill>
                  <a:srgbClr val="FF0000"/>
                </a:solidFill>
                <a:latin typeface="+mj-ea"/>
                <a:ea typeface="+mj-ea"/>
              </a:rPr>
              <a:t>操作对象：旋转操作中需要主动进行旋转的子树或节点</a:t>
            </a:r>
            <a:endParaRPr lang="zh-CN" altLang="en-US" sz="2000" b="0" i="0">
              <a:solidFill>
                <a:srgbClr val="FF0000"/>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7" name="图片 16"/>
          <p:cNvPicPr/>
          <p:nvPr/>
        </p:nvPicPr>
        <p:blipFill>
          <a:blip r:embed="rId1">
            <a:clrChange>
              <a:clrFrom>
                <a:srgbClr val="000000">
                  <a:alpha val="0"/>
                </a:srgbClr>
              </a:clrFrom>
              <a:clrTo>
                <a:srgbClr val="000000">
                  <a:alpha val="0"/>
                  <a:alpha val="0"/>
                </a:srgbClr>
              </a:clrTo>
            </a:clrChange>
          </a:blip>
          <a:stretch>
            <a:fillRect/>
          </a:stretch>
        </p:blipFill>
        <p:spPr>
          <a:xfrm>
            <a:off x="1844675" y="2138680"/>
            <a:ext cx="7954645" cy="3393440"/>
          </a:xfrm>
          <a:prstGeom prst="rect">
            <a:avLst/>
          </a:prstGeom>
        </p:spPr>
      </p:pic>
      <p:sp>
        <p:nvSpPr>
          <p:cNvPr id="16" name="文本框 15"/>
          <p:cNvSpPr txBox="1"/>
          <p:nvPr/>
        </p:nvSpPr>
        <p:spPr>
          <a:xfrm>
            <a:off x="464820" y="377190"/>
            <a:ext cx="2357755" cy="583565"/>
          </a:xfrm>
          <a:prstGeom prst="rect">
            <a:avLst/>
          </a:prstGeom>
          <a:noFill/>
        </p:spPr>
        <p:txBody>
          <a:bodyPr wrap="square" rtlCol="0">
            <a:spAutoFit/>
          </a:bodyPr>
          <a:p>
            <a:r>
              <a:rPr lang="en-US" altLang="zh-CN" sz="3200"/>
              <a:t>RL</a:t>
            </a:r>
            <a:r>
              <a:rPr lang="zh-CN" altLang="en-US" sz="3200"/>
              <a:t>和</a:t>
            </a:r>
            <a:r>
              <a:rPr lang="en-US" altLang="zh-CN" sz="3200"/>
              <a:t>LR</a:t>
            </a:r>
            <a:r>
              <a:rPr lang="zh-CN" altLang="en-US" sz="3200"/>
              <a:t>操作</a:t>
            </a:r>
            <a:endParaRPr lang="zh-CN" altLang="en-US" sz="3200"/>
          </a:p>
        </p:txBody>
      </p:sp>
      <p:sp>
        <p:nvSpPr>
          <p:cNvPr id="18" name="文本框 17"/>
          <p:cNvSpPr txBox="1"/>
          <p:nvPr/>
        </p:nvSpPr>
        <p:spPr>
          <a:xfrm>
            <a:off x="739140" y="1703705"/>
            <a:ext cx="7444740" cy="368300"/>
          </a:xfrm>
          <a:prstGeom prst="rect">
            <a:avLst/>
          </a:prstGeom>
          <a:noFill/>
        </p:spPr>
        <p:txBody>
          <a:bodyPr wrap="square" rtlCol="0" anchor="t">
            <a:spAutoFit/>
          </a:bodyPr>
          <a:p>
            <a:r>
              <a:rPr lang="en-US" altLang="zh-CN">
                <a:solidFill>
                  <a:schemeClr val="tx1"/>
                </a:solidFill>
                <a:latin typeface="+mj-ea"/>
                <a:ea typeface="+mj-ea"/>
                <a:sym typeface="+mn-ea"/>
              </a:rPr>
              <a:t>2.</a:t>
            </a:r>
            <a:r>
              <a:rPr lang="zh-CN" altLang="en-US">
                <a:solidFill>
                  <a:schemeClr val="tx1"/>
                </a:solidFill>
                <a:latin typeface="+mj-ea"/>
                <a:ea typeface="+mj-ea"/>
                <a:sym typeface="+mn-ea"/>
              </a:rPr>
              <a:t>调整操作，</a:t>
            </a:r>
            <a:r>
              <a:rPr lang="zh-CN" altLang="en-US">
                <a:solidFill>
                  <a:srgbClr val="FF0000"/>
                </a:solidFill>
                <a:latin typeface="+mj-ea"/>
                <a:ea typeface="+mj-ea"/>
                <a:sym typeface="+mn-ea"/>
              </a:rPr>
              <a:t>关注两次旋转操作中主动进行旋转的子树或节点</a:t>
            </a:r>
            <a:endParaRPr lang="zh-CN" altLang="en-US">
              <a:solidFill>
                <a:srgbClr val="FF0000"/>
              </a:solidFill>
              <a:latin typeface="+mj-ea"/>
              <a:ea typeface="+mj-ea"/>
              <a:sym typeface="+mn-ea"/>
            </a:endParaRPr>
          </a:p>
        </p:txBody>
      </p:sp>
      <p:sp>
        <p:nvSpPr>
          <p:cNvPr id="19" name="文本框 18"/>
          <p:cNvSpPr txBox="1"/>
          <p:nvPr/>
        </p:nvSpPr>
        <p:spPr>
          <a:xfrm>
            <a:off x="739140" y="1268730"/>
            <a:ext cx="1595120" cy="368300"/>
          </a:xfrm>
          <a:prstGeom prst="rect">
            <a:avLst/>
          </a:prstGeom>
          <a:noFill/>
        </p:spPr>
        <p:txBody>
          <a:bodyPr wrap="square" rtlCol="0">
            <a:spAutoFit/>
          </a:bodyPr>
          <a:p>
            <a:r>
              <a:rPr lang="en-US" altLang="zh-CN"/>
              <a:t>1.</a:t>
            </a:r>
            <a:r>
              <a:rPr lang="zh-CN" altLang="en-US"/>
              <a:t>先判断类型</a:t>
            </a:r>
            <a:endParaRPr lang="zh-CN" altLang="en-US"/>
          </a:p>
        </p:txBody>
      </p:sp>
      <p:sp>
        <p:nvSpPr>
          <p:cNvPr id="20" name="矩形 19"/>
          <p:cNvSpPr/>
          <p:nvPr/>
        </p:nvSpPr>
        <p:spPr>
          <a:xfrm>
            <a:off x="2941955" y="3001645"/>
            <a:ext cx="1158240" cy="1143000"/>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矩形 20"/>
          <p:cNvSpPr/>
          <p:nvPr/>
        </p:nvSpPr>
        <p:spPr>
          <a:xfrm>
            <a:off x="7696200" y="2623820"/>
            <a:ext cx="1874520" cy="1520825"/>
          </a:xfrm>
          <a:prstGeom prst="rect">
            <a:avLst/>
          </a:prstGeom>
          <a:noFill/>
          <a:ln w="28575"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2" name="矩形 21"/>
          <p:cNvSpPr/>
          <p:nvPr/>
        </p:nvSpPr>
        <p:spPr>
          <a:xfrm>
            <a:off x="3292475" y="3001645"/>
            <a:ext cx="457200" cy="427355"/>
          </a:xfrm>
          <a:prstGeom prst="rect">
            <a:avLst/>
          </a:prstGeom>
          <a:noFill/>
          <a:ln w="28575" cmpd="sng">
            <a:solidFill>
              <a:schemeClr val="accent3">
                <a:lumMod val="60000"/>
                <a:lumOff val="4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3" name="矩形 22"/>
          <p:cNvSpPr/>
          <p:nvPr/>
        </p:nvSpPr>
        <p:spPr>
          <a:xfrm>
            <a:off x="8070215" y="2574290"/>
            <a:ext cx="457200" cy="427355"/>
          </a:xfrm>
          <a:prstGeom prst="rect">
            <a:avLst/>
          </a:prstGeom>
          <a:noFill/>
          <a:ln w="28575" cmpd="sng">
            <a:solidFill>
              <a:schemeClr val="accent3">
                <a:lumMod val="60000"/>
                <a:lumOff val="40000"/>
              </a:schemeClr>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26" name="图片 25"/>
          <p:cNvPicPr>
            <a:picLocks noChangeAspect="1"/>
          </p:cNvPicPr>
          <p:nvPr/>
        </p:nvPicPr>
        <p:blipFill>
          <a:blip r:embed="rId2"/>
          <a:stretch>
            <a:fillRect/>
          </a:stretch>
        </p:blipFill>
        <p:spPr>
          <a:xfrm>
            <a:off x="3368675" y="574675"/>
            <a:ext cx="7599680" cy="986790"/>
          </a:xfrm>
          <a:prstGeom prst="rect">
            <a:avLst/>
          </a:prstGeom>
        </p:spPr>
      </p:pic>
      <p:sp>
        <p:nvSpPr>
          <p:cNvPr id="27" name="文本框 26"/>
          <p:cNvSpPr txBox="1"/>
          <p:nvPr/>
        </p:nvSpPr>
        <p:spPr>
          <a:xfrm>
            <a:off x="98425" y="6284595"/>
            <a:ext cx="11751945" cy="460375"/>
          </a:xfrm>
          <a:prstGeom prst="rect">
            <a:avLst/>
          </a:prstGeom>
          <a:noFill/>
        </p:spPr>
        <p:txBody>
          <a:bodyPr wrap="square" rtlCol="0">
            <a:spAutoFit/>
          </a:bodyPr>
          <a:p>
            <a:r>
              <a:rPr lang="zh-CN" altLang="en-US" sz="2400">
                <a:solidFill>
                  <a:srgbClr val="FF0000"/>
                </a:solidFill>
              </a:rPr>
              <a:t>存在的问题：每个结点中元素较少并且只能有两个叉</a:t>
            </a:r>
            <a:r>
              <a:rPr lang="en-US" altLang="zh-CN" sz="2400">
                <a:solidFill>
                  <a:srgbClr val="FF0000"/>
                </a:solidFill>
              </a:rPr>
              <a:t>/</a:t>
            </a:r>
            <a:r>
              <a:rPr lang="zh-CN" altLang="en-US" sz="2400">
                <a:solidFill>
                  <a:srgbClr val="FF0000"/>
                </a:solidFill>
              </a:rPr>
              <a:t>面临大量数据时仍导致搜索爆炸</a:t>
            </a:r>
            <a:endParaRPr lang="en-US" altLang="zh-CN" sz="2400">
              <a:solidFill>
                <a:srgbClr val="FF0000"/>
              </a:solidFill>
            </a:endParaRPr>
          </a:p>
        </p:txBody>
      </p:sp>
      <p:sp>
        <p:nvSpPr>
          <p:cNvPr id="28" name="文本框 27"/>
          <p:cNvSpPr txBox="1"/>
          <p:nvPr/>
        </p:nvSpPr>
        <p:spPr>
          <a:xfrm>
            <a:off x="98425" y="5623560"/>
            <a:ext cx="9146540" cy="460375"/>
          </a:xfrm>
          <a:prstGeom prst="rect">
            <a:avLst/>
          </a:prstGeom>
          <a:noFill/>
        </p:spPr>
        <p:txBody>
          <a:bodyPr wrap="square" rtlCol="0">
            <a:spAutoFit/>
          </a:bodyPr>
          <a:p>
            <a:r>
              <a:rPr lang="zh-CN" altLang="en-US" sz="2400">
                <a:solidFill>
                  <a:srgbClr val="FF0000"/>
                </a:solidFill>
              </a:rPr>
              <a:t>存在的问题：</a:t>
            </a:r>
            <a:r>
              <a:rPr lang="zh-CN" sz="2400">
                <a:solidFill>
                  <a:srgbClr val="FF0000"/>
                </a:solidFill>
              </a:rPr>
              <a:t>在构造平衡二叉树的过程中由于频繁的调整影响性能</a:t>
            </a:r>
            <a:endParaRPr lang="zh-CN" sz="2400">
              <a:solidFill>
                <a:srgbClr val="FF0000"/>
              </a:solidFill>
            </a:endParaRPr>
          </a:p>
        </p:txBody>
      </p:sp>
      <p:sp>
        <p:nvSpPr>
          <p:cNvPr id="29" name="文本框 28"/>
          <p:cNvSpPr txBox="1"/>
          <p:nvPr/>
        </p:nvSpPr>
        <p:spPr>
          <a:xfrm>
            <a:off x="9310370" y="5669280"/>
            <a:ext cx="1419860" cy="460375"/>
          </a:xfrm>
          <a:prstGeom prst="rect">
            <a:avLst/>
          </a:prstGeom>
          <a:noFill/>
        </p:spPr>
        <p:txBody>
          <a:bodyPr wrap="square" rtlCol="0">
            <a:spAutoFit/>
          </a:bodyPr>
          <a:p>
            <a:r>
              <a:rPr lang="zh-CN" altLang="en-US" sz="2400"/>
              <a:t>红黑树</a:t>
            </a:r>
            <a:endParaRPr lang="zh-CN" altLang="en-US" sz="2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217805" y="164465"/>
            <a:ext cx="6229350" cy="2705735"/>
          </a:xfrm>
          <a:prstGeom prst="rect">
            <a:avLst/>
          </a:prstGeom>
        </p:spPr>
      </p:pic>
      <p:pic>
        <p:nvPicPr>
          <p:cNvPr id="5" name="图片 4"/>
          <p:cNvPicPr>
            <a:picLocks noChangeAspect="1"/>
          </p:cNvPicPr>
          <p:nvPr/>
        </p:nvPicPr>
        <p:blipFill>
          <a:blip r:embed="rId2"/>
          <a:stretch>
            <a:fillRect/>
          </a:stretch>
        </p:blipFill>
        <p:spPr>
          <a:xfrm>
            <a:off x="217805" y="3300095"/>
            <a:ext cx="6229350" cy="2705735"/>
          </a:xfrm>
          <a:prstGeom prst="rect">
            <a:avLst/>
          </a:prstGeom>
        </p:spPr>
      </p:pic>
      <p:pic>
        <p:nvPicPr>
          <p:cNvPr id="7" name="图片 6"/>
          <p:cNvPicPr>
            <a:picLocks noChangeAspect="1"/>
          </p:cNvPicPr>
          <p:nvPr/>
        </p:nvPicPr>
        <p:blipFill>
          <a:blip r:embed="rId3"/>
          <a:stretch>
            <a:fillRect/>
          </a:stretch>
        </p:blipFill>
        <p:spPr>
          <a:xfrm>
            <a:off x="6018530" y="245110"/>
            <a:ext cx="6229350" cy="2705735"/>
          </a:xfrm>
          <a:prstGeom prst="rect">
            <a:avLst/>
          </a:prstGeom>
        </p:spPr>
      </p:pic>
      <p:pic>
        <p:nvPicPr>
          <p:cNvPr id="8" name="图片 7"/>
          <p:cNvPicPr>
            <a:picLocks noChangeAspect="1"/>
          </p:cNvPicPr>
          <p:nvPr/>
        </p:nvPicPr>
        <p:blipFill>
          <a:blip r:embed="rId4"/>
          <a:stretch>
            <a:fillRect/>
          </a:stretch>
        </p:blipFill>
        <p:spPr>
          <a:xfrm>
            <a:off x="5843270" y="3429000"/>
            <a:ext cx="6229350" cy="27057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457200" y="238760"/>
            <a:ext cx="4190365" cy="583565"/>
          </a:xfrm>
          <a:prstGeom prst="rect">
            <a:avLst/>
          </a:prstGeom>
          <a:noFill/>
        </p:spPr>
        <p:txBody>
          <a:bodyPr wrap="square" rtlCol="0" anchor="t">
            <a:spAutoFit/>
          </a:bodyPr>
          <a:p>
            <a:r>
              <a:rPr lang="zh-CN" altLang="en-US" sz="3200">
                <a:sym typeface="+mn-ea"/>
              </a:rPr>
              <a:t>基于树表的查找之</a:t>
            </a:r>
            <a:r>
              <a:rPr lang="en-US" altLang="zh-CN" sz="3200">
                <a:solidFill>
                  <a:schemeClr val="accent6">
                    <a:lumMod val="60000"/>
                    <a:lumOff val="40000"/>
                  </a:schemeClr>
                </a:solidFill>
                <a:sym typeface="+mn-ea"/>
              </a:rPr>
              <a:t>B</a:t>
            </a:r>
            <a:r>
              <a:rPr lang="zh-CN" altLang="en-US" sz="3200">
                <a:solidFill>
                  <a:schemeClr val="accent6">
                    <a:lumMod val="60000"/>
                    <a:lumOff val="40000"/>
                  </a:schemeClr>
                </a:solidFill>
                <a:sym typeface="+mn-ea"/>
              </a:rPr>
              <a:t>树</a:t>
            </a:r>
            <a:endParaRPr lang="zh-CN" altLang="en-US" sz="3200">
              <a:solidFill>
                <a:schemeClr val="accent6">
                  <a:lumMod val="60000"/>
                  <a:lumOff val="40000"/>
                </a:schemeClr>
              </a:solidFill>
              <a:sym typeface="+mn-ea"/>
            </a:endParaRPr>
          </a:p>
        </p:txBody>
      </p:sp>
      <p:sp>
        <p:nvSpPr>
          <p:cNvPr id="13" name="文本框 12"/>
          <p:cNvSpPr txBox="1"/>
          <p:nvPr/>
        </p:nvSpPr>
        <p:spPr>
          <a:xfrm>
            <a:off x="583565" y="1024890"/>
            <a:ext cx="6820535" cy="368300"/>
          </a:xfrm>
          <a:prstGeom prst="rect">
            <a:avLst/>
          </a:prstGeom>
          <a:noFill/>
        </p:spPr>
        <p:txBody>
          <a:bodyPr wrap="square" rtlCol="0">
            <a:spAutoFit/>
          </a:bodyPr>
          <a:p>
            <a:r>
              <a:rPr lang="en-US" altLang="zh-CN"/>
              <a:t>1.</a:t>
            </a:r>
            <a:r>
              <a:rPr lang="zh-CN" altLang="en-US"/>
              <a:t>每个结点中的元素个数不超过（</a:t>
            </a:r>
            <a:r>
              <a:rPr lang="en-US" altLang="zh-CN"/>
              <a:t>m-1</a:t>
            </a:r>
            <a:r>
              <a:rPr lang="zh-CN" altLang="en-US"/>
              <a:t>）不少于</a:t>
            </a:r>
            <a:r>
              <a:rPr lang="zh-CN" altLang="en-US">
                <a:solidFill>
                  <a:srgbClr val="FF0000"/>
                </a:solidFill>
                <a:sym typeface="+mn-ea"/>
              </a:rPr>
              <a:t>（</a:t>
            </a:r>
            <a:r>
              <a:rPr lang="en-US" altLang="zh-CN">
                <a:solidFill>
                  <a:srgbClr val="FF0000"/>
                </a:solidFill>
                <a:sym typeface="+mn-ea"/>
              </a:rPr>
              <a:t>m/2</a:t>
            </a:r>
            <a:r>
              <a:rPr lang="zh-CN" altLang="en-US">
                <a:solidFill>
                  <a:srgbClr val="FF0000"/>
                </a:solidFill>
                <a:sym typeface="+mn-ea"/>
              </a:rPr>
              <a:t>）</a:t>
            </a:r>
            <a:r>
              <a:rPr lang="en-US" altLang="zh-CN">
                <a:solidFill>
                  <a:srgbClr val="FF0000"/>
                </a:solidFill>
                <a:sym typeface="+mn-ea"/>
              </a:rPr>
              <a:t>-1</a:t>
            </a:r>
            <a:endParaRPr lang="en-US" altLang="zh-CN">
              <a:solidFill>
                <a:srgbClr val="FF0000"/>
              </a:solidFill>
              <a:sym typeface="+mn-ea"/>
            </a:endParaRPr>
          </a:p>
        </p:txBody>
      </p:sp>
      <p:sp>
        <p:nvSpPr>
          <p:cNvPr id="14" name="文本框 13"/>
          <p:cNvSpPr txBox="1"/>
          <p:nvPr/>
        </p:nvSpPr>
        <p:spPr>
          <a:xfrm>
            <a:off x="583565" y="1718310"/>
            <a:ext cx="5214620" cy="645160"/>
          </a:xfrm>
          <a:prstGeom prst="rect">
            <a:avLst/>
          </a:prstGeom>
          <a:noFill/>
        </p:spPr>
        <p:txBody>
          <a:bodyPr wrap="square" rtlCol="0">
            <a:spAutoFit/>
          </a:bodyPr>
          <a:p>
            <a:r>
              <a:rPr lang="en-US" altLang="zh-CN"/>
              <a:t>2.</a:t>
            </a:r>
            <a:r>
              <a:rPr lang="zh-CN" altLang="en-US"/>
              <a:t>除了根之外的结点至少有</a:t>
            </a:r>
            <a:r>
              <a:rPr lang="en-US" altLang="zh-CN">
                <a:solidFill>
                  <a:srgbClr val="FF0000"/>
                </a:solidFill>
              </a:rPr>
              <a:t>[</a:t>
            </a:r>
            <a:r>
              <a:rPr lang="zh-CN" altLang="en-US">
                <a:solidFill>
                  <a:srgbClr val="FF0000"/>
                </a:solidFill>
              </a:rPr>
              <a:t>（</a:t>
            </a:r>
            <a:r>
              <a:rPr lang="en-US" altLang="zh-CN">
                <a:solidFill>
                  <a:srgbClr val="FF0000"/>
                </a:solidFill>
              </a:rPr>
              <a:t>m/2</a:t>
            </a:r>
            <a:r>
              <a:rPr lang="zh-CN" altLang="en-US">
                <a:solidFill>
                  <a:srgbClr val="FF0000"/>
                </a:solidFill>
              </a:rPr>
              <a:t>）上取整</a:t>
            </a:r>
            <a:r>
              <a:rPr lang="en-US" altLang="zh-CN">
                <a:solidFill>
                  <a:srgbClr val="FF0000"/>
                </a:solidFill>
              </a:rPr>
              <a:t>]</a:t>
            </a:r>
            <a:r>
              <a:rPr lang="zh-CN" altLang="en-US"/>
              <a:t>子树，至多有</a:t>
            </a:r>
            <a:r>
              <a:rPr lang="en-US" altLang="zh-CN"/>
              <a:t>m</a:t>
            </a:r>
            <a:r>
              <a:rPr lang="zh-CN" altLang="en-US"/>
              <a:t>棵子树</a:t>
            </a:r>
            <a:endParaRPr lang="zh-CN" altLang="en-US"/>
          </a:p>
        </p:txBody>
      </p:sp>
      <p:sp>
        <p:nvSpPr>
          <p:cNvPr id="15" name="文本框 14"/>
          <p:cNvSpPr txBox="1"/>
          <p:nvPr/>
        </p:nvSpPr>
        <p:spPr>
          <a:xfrm>
            <a:off x="583565" y="2647950"/>
            <a:ext cx="4064000" cy="368300"/>
          </a:xfrm>
          <a:prstGeom prst="rect">
            <a:avLst/>
          </a:prstGeom>
          <a:noFill/>
        </p:spPr>
        <p:txBody>
          <a:bodyPr wrap="square" rtlCol="0">
            <a:spAutoFit/>
          </a:bodyPr>
          <a:p>
            <a:r>
              <a:rPr lang="en-US" altLang="zh-CN"/>
              <a:t>3.</a:t>
            </a:r>
            <a:r>
              <a:rPr lang="zh-CN" altLang="en-US"/>
              <a:t>所有叶子结点在同一个层次上</a:t>
            </a:r>
            <a:endParaRPr lang="zh-CN" altLang="en-US"/>
          </a:p>
        </p:txBody>
      </p:sp>
      <p:sp>
        <p:nvSpPr>
          <p:cNvPr id="16" name="文本框 15"/>
          <p:cNvSpPr txBox="1"/>
          <p:nvPr/>
        </p:nvSpPr>
        <p:spPr>
          <a:xfrm>
            <a:off x="4987290" y="346710"/>
            <a:ext cx="5541645" cy="368300"/>
          </a:xfrm>
          <a:prstGeom prst="rect">
            <a:avLst/>
          </a:prstGeom>
          <a:noFill/>
        </p:spPr>
        <p:txBody>
          <a:bodyPr wrap="square" rtlCol="0">
            <a:spAutoFit/>
          </a:bodyPr>
          <a:p>
            <a:r>
              <a:rPr lang="zh-CN" altLang="en-US"/>
              <a:t>与平衡二叉树相比，每个节点中有多个</a:t>
            </a:r>
            <a:r>
              <a:rPr lang="zh-CN" altLang="en-US">
                <a:solidFill>
                  <a:srgbClr val="FF0000"/>
                </a:solidFill>
              </a:rPr>
              <a:t>元素</a:t>
            </a:r>
            <a:r>
              <a:rPr lang="zh-CN" altLang="en-US"/>
              <a:t>，有多</a:t>
            </a:r>
            <a:r>
              <a:rPr lang="zh-CN" altLang="en-US">
                <a:solidFill>
                  <a:srgbClr val="FF0000"/>
                </a:solidFill>
              </a:rPr>
              <a:t>路</a:t>
            </a:r>
            <a:endParaRPr lang="zh-CN" altLang="en-US">
              <a:solidFill>
                <a:srgbClr val="FF0000"/>
              </a:solidFill>
            </a:endParaRPr>
          </a:p>
        </p:txBody>
      </p:sp>
      <p:pic>
        <p:nvPicPr>
          <p:cNvPr id="17" name="图片 16"/>
          <p:cNvPicPr>
            <a:picLocks noChangeAspect="1"/>
          </p:cNvPicPr>
          <p:nvPr/>
        </p:nvPicPr>
        <p:blipFill>
          <a:blip r:embed="rId1"/>
          <a:stretch>
            <a:fillRect/>
          </a:stretch>
        </p:blipFill>
        <p:spPr>
          <a:xfrm>
            <a:off x="4987290" y="2243455"/>
            <a:ext cx="6102350" cy="34347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内容占位符 3"/>
          <p:cNvPicPr>
            <a:picLocks noChangeAspect="1"/>
          </p:cNvPicPr>
          <p:nvPr>
            <p:ph idx="1"/>
          </p:nvPr>
        </p:nvPicPr>
        <p:blipFill>
          <a:blip r:embed="rId1"/>
          <a:stretch>
            <a:fillRect/>
          </a:stretch>
        </p:blipFill>
        <p:spPr>
          <a:xfrm>
            <a:off x="723900" y="449580"/>
            <a:ext cx="10515600" cy="2134870"/>
          </a:xfrm>
          <a:prstGeom prst="rect">
            <a:avLst/>
          </a:prstGeom>
        </p:spPr>
      </p:pic>
      <p:pic>
        <p:nvPicPr>
          <p:cNvPr id="5" name="图片 4"/>
          <p:cNvPicPr>
            <a:picLocks noChangeAspect="1"/>
          </p:cNvPicPr>
          <p:nvPr/>
        </p:nvPicPr>
        <p:blipFill>
          <a:blip r:embed="rId2"/>
          <a:stretch>
            <a:fillRect/>
          </a:stretch>
        </p:blipFill>
        <p:spPr>
          <a:xfrm>
            <a:off x="1090295" y="2535555"/>
            <a:ext cx="9348470" cy="3717290"/>
          </a:xfrm>
          <a:prstGeom prst="rect">
            <a:avLst/>
          </a:prstGeom>
        </p:spPr>
      </p:pic>
      <p:sp>
        <p:nvSpPr>
          <p:cNvPr id="2" name="文本框 1"/>
          <p:cNvSpPr txBox="1"/>
          <p:nvPr/>
        </p:nvSpPr>
        <p:spPr>
          <a:xfrm>
            <a:off x="4911725" y="5247005"/>
            <a:ext cx="6743065" cy="645160"/>
          </a:xfrm>
          <a:prstGeom prst="rect">
            <a:avLst/>
          </a:prstGeom>
          <a:noFill/>
        </p:spPr>
        <p:txBody>
          <a:bodyPr wrap="square" rtlCol="0">
            <a:spAutoFit/>
          </a:bodyPr>
          <a:p>
            <a:r>
              <a:rPr lang="zh-CN" altLang="en-US">
                <a:solidFill>
                  <a:srgbClr val="FF0000"/>
                </a:solidFill>
              </a:rPr>
              <a:t>分裂</a:t>
            </a:r>
            <a:r>
              <a:rPr lang="en-US" altLang="zh-CN"/>
              <a:t>:</a:t>
            </a:r>
            <a:r>
              <a:rPr lang="zh-CN" altLang="en-US"/>
              <a:t>以中间关键字为界把结点一分为二，中间的关键字插入到双亲结点。双亲满了则采用同样的方法继续分裂</a:t>
            </a:r>
            <a:endParaRPr lang="zh-CN" altLang="en-US"/>
          </a:p>
        </p:txBody>
      </p:sp>
      <p:sp>
        <p:nvSpPr>
          <p:cNvPr id="3" name="文本框 2"/>
          <p:cNvSpPr txBox="1"/>
          <p:nvPr/>
        </p:nvSpPr>
        <p:spPr>
          <a:xfrm>
            <a:off x="4911725" y="6146800"/>
            <a:ext cx="760095" cy="368300"/>
          </a:xfrm>
          <a:prstGeom prst="rect">
            <a:avLst/>
          </a:prstGeom>
          <a:noFill/>
        </p:spPr>
        <p:txBody>
          <a:bodyPr wrap="square" rtlCol="0">
            <a:spAutoFit/>
          </a:bodyPr>
          <a:p>
            <a:r>
              <a:rPr lang="zh-CN" altLang="en-US">
                <a:solidFill>
                  <a:srgbClr val="FF0000"/>
                </a:solidFill>
              </a:rPr>
              <a:t>删除</a:t>
            </a:r>
            <a:r>
              <a:rPr lang="zh-CN" altLang="en-US"/>
              <a:t>：</a:t>
            </a:r>
            <a:endParaRPr lang="zh-CN" altLang="en-US"/>
          </a:p>
        </p:txBody>
      </p:sp>
      <p:sp>
        <p:nvSpPr>
          <p:cNvPr id="6" name="左大括号 5"/>
          <p:cNvSpPr/>
          <p:nvPr/>
        </p:nvSpPr>
        <p:spPr>
          <a:xfrm>
            <a:off x="5578475" y="6217920"/>
            <a:ext cx="460375" cy="34734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7" name="文本框 6"/>
          <p:cNvSpPr txBox="1"/>
          <p:nvPr/>
        </p:nvSpPr>
        <p:spPr>
          <a:xfrm>
            <a:off x="6096000" y="6025515"/>
            <a:ext cx="919480" cy="337185"/>
          </a:xfrm>
          <a:prstGeom prst="rect">
            <a:avLst/>
          </a:prstGeom>
        </p:spPr>
        <p:txBody>
          <a:bodyPr wrap="square">
            <a:spAutoFit/>
          </a:bodyPr>
          <a:p>
            <a:pPr marL="0" indent="0"/>
            <a:r>
              <a:rPr lang="zh-CN" altLang="en-US" sz="1600" b="0" i="0">
                <a:solidFill>
                  <a:srgbClr val="0F1115"/>
                </a:solidFill>
                <a:latin typeface="+mn-ea"/>
              </a:rPr>
              <a:t>叶节点</a:t>
            </a:r>
            <a:endParaRPr lang="zh-CN" altLang="en-US" sz="1600" b="0" i="0">
              <a:solidFill>
                <a:srgbClr val="0F1115"/>
              </a:solidFill>
              <a:latin typeface="+mn-ea"/>
            </a:endParaRPr>
          </a:p>
        </p:txBody>
      </p:sp>
      <p:sp>
        <p:nvSpPr>
          <p:cNvPr id="8" name="文本框 7"/>
          <p:cNvSpPr txBox="1"/>
          <p:nvPr/>
        </p:nvSpPr>
        <p:spPr>
          <a:xfrm>
            <a:off x="6096000" y="6415405"/>
            <a:ext cx="1075690" cy="337185"/>
          </a:xfrm>
          <a:prstGeom prst="rect">
            <a:avLst/>
          </a:prstGeom>
        </p:spPr>
        <p:txBody>
          <a:bodyPr wrap="square">
            <a:spAutoFit/>
          </a:bodyPr>
          <a:p>
            <a:pPr marL="0" indent="0"/>
            <a:r>
              <a:rPr lang="zh-CN" altLang="en-US" sz="1600" b="0" i="0">
                <a:solidFill>
                  <a:srgbClr val="0F1115"/>
                </a:solidFill>
                <a:latin typeface="+mj-ea"/>
                <a:ea typeface="+mj-ea"/>
              </a:rPr>
              <a:t>内部节点</a:t>
            </a:r>
            <a:endParaRPr lang="zh-CN" altLang="en-US" sz="1600" b="0" i="0">
              <a:solidFill>
                <a:srgbClr val="0F1115"/>
              </a:solidFill>
              <a:latin typeface="+mj-ea"/>
              <a:ea typeface="+mj-ea"/>
            </a:endParaRPr>
          </a:p>
        </p:txBody>
      </p:sp>
      <p:sp>
        <p:nvSpPr>
          <p:cNvPr id="9" name="文本框 8"/>
          <p:cNvSpPr txBox="1"/>
          <p:nvPr/>
        </p:nvSpPr>
        <p:spPr>
          <a:xfrm>
            <a:off x="7326630" y="6415405"/>
            <a:ext cx="3428365" cy="337185"/>
          </a:xfrm>
          <a:prstGeom prst="rect">
            <a:avLst/>
          </a:prstGeom>
        </p:spPr>
        <p:txBody>
          <a:bodyPr wrap="square">
            <a:spAutoFit/>
          </a:bodyPr>
          <a:p>
            <a:pPr marL="0" indent="0"/>
            <a:r>
              <a:rPr lang="zh-CN" altLang="en-US" sz="1600" b="0" i="0">
                <a:solidFill>
                  <a:srgbClr val="0F1115"/>
                </a:solidFill>
                <a:latin typeface="+mj-ea"/>
                <a:ea typeface="+mj-ea"/>
                <a:cs typeface="+mj-ea"/>
              </a:rPr>
              <a:t>替换为前驱</a:t>
            </a:r>
            <a:r>
              <a:rPr lang="en-US" altLang="zh-CN" sz="1600" b="0" i="0">
                <a:solidFill>
                  <a:srgbClr val="0F1115"/>
                </a:solidFill>
                <a:latin typeface="+mj-ea"/>
                <a:ea typeface="+mj-ea"/>
                <a:cs typeface="+mj-ea"/>
              </a:rPr>
              <a:t>/</a:t>
            </a:r>
            <a:r>
              <a:rPr lang="zh-CN" altLang="en-US" sz="1600" b="0" i="0">
                <a:solidFill>
                  <a:srgbClr val="0F1115"/>
                </a:solidFill>
                <a:latin typeface="+mj-ea"/>
                <a:ea typeface="+mj-ea"/>
                <a:cs typeface="+mj-ea"/>
              </a:rPr>
              <a:t>后继转化为</a:t>
            </a:r>
            <a:r>
              <a:rPr lang="zh-CN" altLang="en-US" sz="1600" b="0" i="0">
                <a:solidFill>
                  <a:srgbClr val="FF0000"/>
                </a:solidFill>
                <a:latin typeface="+mj-ea"/>
                <a:ea typeface="+mj-ea"/>
                <a:cs typeface="+mj-ea"/>
              </a:rPr>
              <a:t>叶节点</a:t>
            </a:r>
            <a:r>
              <a:rPr lang="zh-CN" altLang="en-US" sz="1600" b="0" i="0">
                <a:solidFill>
                  <a:srgbClr val="0F1115"/>
                </a:solidFill>
                <a:latin typeface="+mj-ea"/>
                <a:ea typeface="+mj-ea"/>
                <a:cs typeface="+mj-ea"/>
              </a:rPr>
              <a:t>删除</a:t>
            </a:r>
            <a:endParaRPr lang="zh-CN" altLang="en-US" sz="1600" b="0" i="0">
              <a:solidFill>
                <a:srgbClr val="0F1115"/>
              </a:solidFill>
              <a:latin typeface="+mj-ea"/>
              <a:ea typeface="+mj-ea"/>
              <a:cs typeface="+mj-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92430" y="392430"/>
            <a:ext cx="4140835" cy="583565"/>
          </a:xfrm>
          <a:prstGeom prst="rect">
            <a:avLst/>
          </a:prstGeom>
          <a:noFill/>
        </p:spPr>
        <p:txBody>
          <a:bodyPr wrap="square" rtlCol="0">
            <a:spAutoFit/>
          </a:bodyPr>
          <a:p>
            <a:r>
              <a:rPr lang="zh-CN" altLang="en-US" sz="3200"/>
              <a:t>基于</a:t>
            </a:r>
            <a:r>
              <a:rPr lang="zh-CN" altLang="en-US" sz="3200">
                <a:solidFill>
                  <a:schemeClr val="accent6">
                    <a:lumMod val="60000"/>
                    <a:lumOff val="40000"/>
                  </a:schemeClr>
                </a:solidFill>
              </a:rPr>
              <a:t>哈希表</a:t>
            </a:r>
            <a:r>
              <a:rPr lang="zh-CN" altLang="en-US" sz="3200"/>
              <a:t>的查找</a:t>
            </a:r>
            <a:endParaRPr lang="zh-CN" altLang="en-US" sz="3200"/>
          </a:p>
        </p:txBody>
      </p:sp>
      <p:sp>
        <p:nvSpPr>
          <p:cNvPr id="5" name="文本框 4"/>
          <p:cNvSpPr txBox="1"/>
          <p:nvPr/>
        </p:nvSpPr>
        <p:spPr>
          <a:xfrm>
            <a:off x="6947535" y="1089025"/>
            <a:ext cx="3650615" cy="368300"/>
          </a:xfrm>
          <a:prstGeom prst="rect">
            <a:avLst/>
          </a:prstGeom>
          <a:noFill/>
        </p:spPr>
        <p:txBody>
          <a:bodyPr wrap="square" rtlCol="0">
            <a:spAutoFit/>
          </a:bodyPr>
          <a:p>
            <a:r>
              <a:rPr lang="zh-CN" altLang="en-US"/>
              <a:t>元素的值与元素的存储位置的映射</a:t>
            </a:r>
            <a:endParaRPr lang="zh-CN" altLang="en-US"/>
          </a:p>
        </p:txBody>
      </p:sp>
      <p:cxnSp>
        <p:nvCxnSpPr>
          <p:cNvPr id="6" name="直接箭头连接符 5"/>
          <p:cNvCxnSpPr>
            <a:stCxn id="5" idx="2"/>
          </p:cNvCxnSpPr>
          <p:nvPr/>
        </p:nvCxnSpPr>
        <p:spPr>
          <a:xfrm flipH="1">
            <a:off x="8772525" y="1457325"/>
            <a:ext cx="635" cy="39179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7" name="文本框 6"/>
          <p:cNvSpPr txBox="1"/>
          <p:nvPr/>
        </p:nvSpPr>
        <p:spPr>
          <a:xfrm>
            <a:off x="6498590" y="1891665"/>
            <a:ext cx="4813935" cy="368300"/>
          </a:xfrm>
          <a:prstGeom prst="rect">
            <a:avLst/>
          </a:prstGeom>
          <a:noFill/>
        </p:spPr>
        <p:txBody>
          <a:bodyPr wrap="square" rtlCol="0">
            <a:spAutoFit/>
          </a:bodyPr>
          <a:p>
            <a:r>
              <a:rPr lang="zh-CN" altLang="en-US"/>
              <a:t>对元素进行某种运算后可以直接找到存储位置</a:t>
            </a:r>
            <a:endParaRPr lang="en-US" altLang="zh-CN"/>
          </a:p>
        </p:txBody>
      </p:sp>
      <p:sp>
        <p:nvSpPr>
          <p:cNvPr id="8" name="文本框 7"/>
          <p:cNvSpPr txBox="1"/>
          <p:nvPr/>
        </p:nvSpPr>
        <p:spPr>
          <a:xfrm>
            <a:off x="826770" y="5196840"/>
            <a:ext cx="5088255" cy="368300"/>
          </a:xfrm>
          <a:prstGeom prst="rect">
            <a:avLst/>
          </a:prstGeom>
          <a:noFill/>
        </p:spPr>
        <p:txBody>
          <a:bodyPr wrap="square" rtlCol="0">
            <a:spAutoFit/>
          </a:bodyPr>
          <a:p>
            <a:r>
              <a:rPr lang="zh-CN" altLang="en-US"/>
              <a:t>构造方法：一般常考</a:t>
            </a:r>
            <a:r>
              <a:rPr lang="zh-CN" altLang="en-US">
                <a:solidFill>
                  <a:srgbClr val="FF0000"/>
                </a:solidFill>
              </a:rPr>
              <a:t>取模</a:t>
            </a:r>
            <a:r>
              <a:rPr lang="zh-CN" altLang="en-US"/>
              <a:t>运算作为哈希函数</a:t>
            </a:r>
            <a:endParaRPr lang="en-US" altLang="zh-CN"/>
          </a:p>
        </p:txBody>
      </p:sp>
      <p:cxnSp>
        <p:nvCxnSpPr>
          <p:cNvPr id="9" name="直接箭头连接符 8"/>
          <p:cNvCxnSpPr>
            <a:stCxn id="8" idx="3"/>
          </p:cNvCxnSpPr>
          <p:nvPr/>
        </p:nvCxnSpPr>
        <p:spPr>
          <a:xfrm>
            <a:off x="5915025" y="5380990"/>
            <a:ext cx="807720" cy="50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6849110" y="5196840"/>
            <a:ext cx="1179195" cy="368300"/>
          </a:xfrm>
          <a:prstGeom prst="rect">
            <a:avLst/>
          </a:prstGeom>
          <a:noFill/>
        </p:spPr>
        <p:txBody>
          <a:bodyPr wrap="square" rtlCol="0">
            <a:spAutoFit/>
          </a:bodyPr>
          <a:p>
            <a:r>
              <a:rPr lang="zh-CN" altLang="en-US"/>
              <a:t>循环空间</a:t>
            </a:r>
            <a:endParaRPr lang="zh-CN" altLang="en-US"/>
          </a:p>
        </p:txBody>
      </p:sp>
      <p:sp>
        <p:nvSpPr>
          <p:cNvPr id="11" name="文本框 10"/>
          <p:cNvSpPr txBox="1"/>
          <p:nvPr/>
        </p:nvSpPr>
        <p:spPr>
          <a:xfrm>
            <a:off x="838200" y="3559810"/>
            <a:ext cx="1319530" cy="368300"/>
          </a:xfrm>
          <a:prstGeom prst="rect">
            <a:avLst/>
          </a:prstGeom>
          <a:noFill/>
        </p:spPr>
        <p:txBody>
          <a:bodyPr wrap="square" rtlCol="0">
            <a:spAutoFit/>
          </a:bodyPr>
          <a:p>
            <a:r>
              <a:rPr lang="zh-CN" altLang="en-US"/>
              <a:t>位置冲突？</a:t>
            </a:r>
            <a:endParaRPr lang="zh-CN" altLang="en-US"/>
          </a:p>
        </p:txBody>
      </p:sp>
      <p:sp>
        <p:nvSpPr>
          <p:cNvPr id="12" name="左大括号 11"/>
          <p:cNvSpPr/>
          <p:nvPr/>
        </p:nvSpPr>
        <p:spPr>
          <a:xfrm>
            <a:off x="2221230" y="2837180"/>
            <a:ext cx="1094740" cy="1965325"/>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文本框 12"/>
          <p:cNvSpPr txBox="1"/>
          <p:nvPr/>
        </p:nvSpPr>
        <p:spPr>
          <a:xfrm>
            <a:off x="3526790" y="2745740"/>
            <a:ext cx="1572260" cy="368300"/>
          </a:xfrm>
          <a:prstGeom prst="rect">
            <a:avLst/>
          </a:prstGeom>
          <a:noFill/>
        </p:spPr>
        <p:txBody>
          <a:bodyPr wrap="square" rtlCol="0">
            <a:spAutoFit/>
          </a:bodyPr>
          <a:p>
            <a:r>
              <a:rPr lang="zh-CN" altLang="en-US"/>
              <a:t>线性探测法，</a:t>
            </a:r>
            <a:endParaRPr lang="zh-CN" altLang="en-US"/>
          </a:p>
        </p:txBody>
      </p:sp>
      <p:sp>
        <p:nvSpPr>
          <p:cNvPr id="14" name="文本框 13"/>
          <p:cNvSpPr txBox="1"/>
          <p:nvPr/>
        </p:nvSpPr>
        <p:spPr>
          <a:xfrm>
            <a:off x="5506720" y="2745740"/>
            <a:ext cx="3282315" cy="368300"/>
          </a:xfrm>
          <a:prstGeom prst="rect">
            <a:avLst/>
          </a:prstGeom>
          <a:noFill/>
        </p:spPr>
        <p:txBody>
          <a:bodyPr wrap="square" rtlCol="0">
            <a:spAutoFit/>
          </a:bodyPr>
          <a:p>
            <a:r>
              <a:rPr lang="zh-CN" altLang="en-US"/>
              <a:t>太简单，一般不会考</a:t>
            </a:r>
            <a:endParaRPr lang="zh-CN" altLang="en-US"/>
          </a:p>
        </p:txBody>
      </p:sp>
      <p:sp>
        <p:nvSpPr>
          <p:cNvPr id="15" name="文本框 14"/>
          <p:cNvSpPr txBox="1"/>
          <p:nvPr/>
        </p:nvSpPr>
        <p:spPr>
          <a:xfrm>
            <a:off x="3526790" y="3595370"/>
            <a:ext cx="1453515" cy="368300"/>
          </a:xfrm>
          <a:prstGeom prst="rect">
            <a:avLst/>
          </a:prstGeom>
          <a:noFill/>
        </p:spPr>
        <p:txBody>
          <a:bodyPr wrap="square" rtlCol="0">
            <a:spAutoFit/>
          </a:bodyPr>
          <a:p>
            <a:r>
              <a:rPr lang="zh-CN" altLang="en-US">
                <a:solidFill>
                  <a:srgbClr val="FF0000"/>
                </a:solidFill>
              </a:rPr>
              <a:t>二次探测法</a:t>
            </a:r>
            <a:r>
              <a:rPr lang="zh-CN" altLang="en-US"/>
              <a:t>，</a:t>
            </a:r>
            <a:endParaRPr lang="en-US" altLang="zh-CN"/>
          </a:p>
        </p:txBody>
      </p:sp>
      <p:sp>
        <p:nvSpPr>
          <p:cNvPr id="16" name="文本框 15"/>
          <p:cNvSpPr txBox="1"/>
          <p:nvPr/>
        </p:nvSpPr>
        <p:spPr>
          <a:xfrm>
            <a:off x="5372735" y="3595370"/>
            <a:ext cx="2554605" cy="368300"/>
          </a:xfrm>
          <a:prstGeom prst="rect">
            <a:avLst/>
          </a:prstGeom>
          <a:noFill/>
        </p:spPr>
        <p:txBody>
          <a:bodyPr wrap="square" rtlCol="0">
            <a:spAutoFit/>
          </a:bodyPr>
          <a:p>
            <a:r>
              <a:rPr lang="en-US" altLang="zh-CN"/>
              <a:t>1</a:t>
            </a:r>
            <a:r>
              <a:rPr lang="zh-CN" altLang="en-US"/>
              <a:t>，</a:t>
            </a:r>
            <a:r>
              <a:rPr lang="en-US" altLang="zh-CN"/>
              <a:t>-1</a:t>
            </a:r>
            <a:r>
              <a:rPr lang="zh-CN" altLang="en-US"/>
              <a:t>，</a:t>
            </a:r>
            <a:r>
              <a:rPr lang="en-US" altLang="zh-CN"/>
              <a:t>4</a:t>
            </a:r>
            <a:r>
              <a:rPr lang="zh-CN" altLang="en-US"/>
              <a:t>，</a:t>
            </a:r>
            <a:r>
              <a:rPr lang="en-US" altLang="zh-CN"/>
              <a:t>-4</a:t>
            </a:r>
            <a:r>
              <a:rPr lang="zh-CN" altLang="en-US"/>
              <a:t>，</a:t>
            </a:r>
            <a:r>
              <a:rPr lang="en-US" altLang="zh-CN"/>
              <a:t>9</a:t>
            </a:r>
            <a:r>
              <a:rPr lang="zh-CN" altLang="en-US"/>
              <a:t>，</a:t>
            </a:r>
            <a:r>
              <a:rPr lang="en-US" altLang="zh-CN"/>
              <a:t>-9</a:t>
            </a:r>
            <a:endParaRPr lang="en-US" altLang="zh-CN"/>
          </a:p>
        </p:txBody>
      </p:sp>
      <p:sp>
        <p:nvSpPr>
          <p:cNvPr id="17" name="文本框 16"/>
          <p:cNvSpPr txBox="1"/>
          <p:nvPr/>
        </p:nvSpPr>
        <p:spPr>
          <a:xfrm>
            <a:off x="3589655" y="4486275"/>
            <a:ext cx="1664335" cy="368300"/>
          </a:xfrm>
          <a:prstGeom prst="rect">
            <a:avLst/>
          </a:prstGeom>
          <a:noFill/>
        </p:spPr>
        <p:txBody>
          <a:bodyPr wrap="square" rtlCol="0">
            <a:spAutoFit/>
          </a:bodyPr>
          <a:p>
            <a:r>
              <a:rPr lang="zh-CN" altLang="en-US"/>
              <a:t>伪随机数探测，</a:t>
            </a:r>
            <a:endParaRPr lang="zh-CN" altLang="en-US"/>
          </a:p>
        </p:txBody>
      </p:sp>
      <p:sp>
        <p:nvSpPr>
          <p:cNvPr id="2" name="文本框 1"/>
          <p:cNvSpPr txBox="1"/>
          <p:nvPr/>
        </p:nvSpPr>
        <p:spPr>
          <a:xfrm>
            <a:off x="434975" y="1712595"/>
            <a:ext cx="3901440" cy="368300"/>
          </a:xfrm>
          <a:prstGeom prst="rect">
            <a:avLst/>
          </a:prstGeom>
          <a:noFill/>
        </p:spPr>
        <p:txBody>
          <a:bodyPr wrap="square" rtlCol="0">
            <a:spAutoFit/>
          </a:bodyPr>
          <a:p>
            <a:r>
              <a:rPr lang="en-US" altLang="zh-CN"/>
              <a:t>2.</a:t>
            </a:r>
            <a:r>
              <a:rPr lang="zh-CN" altLang="en-US"/>
              <a:t>如何计算</a:t>
            </a:r>
            <a:r>
              <a:rPr lang="en-US" altLang="zh-CN"/>
              <a:t>ASL</a:t>
            </a:r>
            <a:r>
              <a:rPr lang="zh-CN" altLang="en-US"/>
              <a:t>？</a:t>
            </a:r>
            <a:r>
              <a:rPr lang="zh-CN" altLang="en-US">
                <a:solidFill>
                  <a:srgbClr val="FF0000"/>
                </a:solidFill>
              </a:rPr>
              <a:t>比较次数取平均</a:t>
            </a:r>
            <a:endParaRPr lang="zh-CN" altLang="en-US">
              <a:solidFill>
                <a:srgbClr val="FF0000"/>
              </a:solidFill>
            </a:endParaRPr>
          </a:p>
        </p:txBody>
      </p:sp>
      <p:sp>
        <p:nvSpPr>
          <p:cNvPr id="3" name="文本框 2"/>
          <p:cNvSpPr txBox="1"/>
          <p:nvPr/>
        </p:nvSpPr>
        <p:spPr>
          <a:xfrm>
            <a:off x="434975" y="1260475"/>
            <a:ext cx="2362835" cy="368300"/>
          </a:xfrm>
          <a:prstGeom prst="rect">
            <a:avLst/>
          </a:prstGeom>
          <a:noFill/>
        </p:spPr>
        <p:txBody>
          <a:bodyPr wrap="square" rtlCol="0">
            <a:spAutoFit/>
          </a:bodyPr>
          <a:p>
            <a:r>
              <a:rPr lang="en-US" altLang="zh-CN"/>
              <a:t>1.</a:t>
            </a:r>
            <a:r>
              <a:rPr lang="zh-CN" altLang="en-US"/>
              <a:t>如何构造哈希表？</a:t>
            </a:r>
            <a:endParaRPr lang="zh-CN" altLang="en-US"/>
          </a:p>
        </p:txBody>
      </p:sp>
      <p:pic>
        <p:nvPicPr>
          <p:cNvPr id="18" name="图片 17"/>
          <p:cNvPicPr>
            <a:picLocks noChangeAspect="1"/>
          </p:cNvPicPr>
          <p:nvPr/>
        </p:nvPicPr>
        <p:blipFill>
          <a:blip r:embed="rId1"/>
          <a:stretch>
            <a:fillRect/>
          </a:stretch>
        </p:blipFill>
        <p:spPr>
          <a:xfrm>
            <a:off x="7927340" y="3963670"/>
            <a:ext cx="3899535" cy="1175385"/>
          </a:xfrm>
          <a:prstGeom prst="rect">
            <a:avLst/>
          </a:prstGeom>
        </p:spPr>
      </p:pic>
      <p:sp>
        <p:nvSpPr>
          <p:cNvPr id="19" name="文本框 18"/>
          <p:cNvSpPr txBox="1"/>
          <p:nvPr/>
        </p:nvSpPr>
        <p:spPr>
          <a:xfrm>
            <a:off x="3012440" y="6132830"/>
            <a:ext cx="4787265" cy="368300"/>
          </a:xfrm>
          <a:prstGeom prst="rect">
            <a:avLst/>
          </a:prstGeom>
          <a:noFill/>
        </p:spPr>
        <p:txBody>
          <a:bodyPr wrap="square" rtlCol="0">
            <a:spAutoFit/>
          </a:bodyPr>
          <a:p>
            <a:r>
              <a:rPr lang="zh-CN" altLang="en-US">
                <a:solidFill>
                  <a:srgbClr val="FF0000"/>
                </a:solidFill>
              </a:rPr>
              <a:t>哈希表利用哈希函数以空间换时间</a:t>
            </a:r>
            <a:r>
              <a:rPr lang="en-US" altLang="zh-CN">
                <a:solidFill>
                  <a:srgbClr val="FF0000"/>
                </a:solidFill>
              </a:rPr>
              <a:t>O(1)</a:t>
            </a:r>
            <a:endParaRPr lang="en-US" altLang="zh-CN">
              <a:solidFill>
                <a:srgbClr val="FF0000"/>
              </a:solidFill>
            </a:endParaRPr>
          </a:p>
        </p:txBody>
      </p:sp>
    </p:spTree>
  </p:cSld>
  <p:clrMapOvr>
    <a:masterClrMapping/>
  </p:clrMapOvr>
</p:sld>
</file>

<file path=ppt/tags/tag1.xml><?xml version="1.0" encoding="utf-8"?>
<p:tagLst xmlns:p="http://schemas.openxmlformats.org/presentationml/2006/main">
  <p:tag name="KSO_WM_DIAGRAM_VIRTUALLY_FRAME" val="{&quot;height&quot;:155.72306910569114,&quot;left&quot;:80.05,&quot;top&quot;:74.05,&quot;width&quot;:770.85}"/>
</p:tagLst>
</file>

<file path=ppt/tags/tag10.xml><?xml version="1.0" encoding="utf-8"?>
<p:tagLst xmlns:p="http://schemas.openxmlformats.org/presentationml/2006/main">
  <p:tag name="KSO_WM_DIAGRAM_VIRTUALLY_FRAME" val="{&quot;height&quot;:118.05,&quot;left&quot;:59.95,&quot;top&quot;:90.95,&quot;width&quot;:328.15}"/>
</p:tagLst>
</file>

<file path=ppt/tags/tag2.xml><?xml version="1.0" encoding="utf-8"?>
<p:tagLst xmlns:p="http://schemas.openxmlformats.org/presentationml/2006/main">
  <p:tag name="KSO_WM_DIAGRAM_VIRTUALLY_FRAME" val="{&quot;height&quot;:155.72306910569114,&quot;left&quot;:80.05,&quot;top&quot;:74.05,&quot;width&quot;:770.85}"/>
</p:tagLst>
</file>

<file path=ppt/tags/tag3.xml><?xml version="1.0" encoding="utf-8"?>
<p:tagLst xmlns:p="http://schemas.openxmlformats.org/presentationml/2006/main">
  <p:tag name="KSO_WM_DIAGRAM_VIRTUALLY_FRAME" val="{&quot;height&quot;:155.72306910569114,&quot;left&quot;:80.05,&quot;top&quot;:74.05,&quot;width&quot;:770.85}"/>
</p:tagLst>
</file>

<file path=ppt/tags/tag4.xml><?xml version="1.0" encoding="utf-8"?>
<p:tagLst xmlns:p="http://schemas.openxmlformats.org/presentationml/2006/main">
  <p:tag name="KSO_WM_DIAGRAM_VIRTUALLY_FRAME" val="{&quot;height&quot;:155.72306910569114,&quot;left&quot;:80.05,&quot;top&quot;:74.05,&quot;width&quot;:770.85}"/>
</p:tagLst>
</file>

<file path=ppt/tags/tag5.xml><?xml version="1.0" encoding="utf-8"?>
<p:tagLst xmlns:p="http://schemas.openxmlformats.org/presentationml/2006/main">
  <p:tag name="KSO_WM_DIAGRAM_VIRTUALLY_FRAME" val="{&quot;height&quot;:118.05,&quot;left&quot;:59.95,&quot;top&quot;:90.95,&quot;width&quot;:328.15}"/>
</p:tagLst>
</file>

<file path=ppt/tags/tag6.xml><?xml version="1.0" encoding="utf-8"?>
<p:tagLst xmlns:p="http://schemas.openxmlformats.org/presentationml/2006/main">
  <p:tag name="KSO_WM_DIAGRAM_VIRTUALLY_FRAME" val="{&quot;height&quot;:118.05,&quot;left&quot;:59.95,&quot;top&quot;:90.95,&quot;width&quot;:328.15}"/>
</p:tagLst>
</file>

<file path=ppt/tags/tag7.xml><?xml version="1.0" encoding="utf-8"?>
<p:tagLst xmlns:p="http://schemas.openxmlformats.org/presentationml/2006/main">
  <p:tag name="KSO_WM_DIAGRAM_VIRTUALLY_FRAME" val="{&quot;height&quot;:118.05,&quot;left&quot;:59.95,&quot;top&quot;:90.95,&quot;width&quot;:328.15}"/>
</p:tagLst>
</file>

<file path=ppt/tags/tag8.xml><?xml version="1.0" encoding="utf-8"?>
<p:tagLst xmlns:p="http://schemas.openxmlformats.org/presentationml/2006/main">
  <p:tag name="KSO_WM_DIAGRAM_VIRTUALLY_FRAME" val="{&quot;height&quot;:118.05,&quot;left&quot;:59.95,&quot;top&quot;:90.95,&quot;width&quot;:328.15}"/>
</p:tagLst>
</file>

<file path=ppt/tags/tag9.xml><?xml version="1.0" encoding="utf-8"?>
<p:tagLst xmlns:p="http://schemas.openxmlformats.org/presentationml/2006/main">
  <p:tag name="KSO_WM_DIAGRAM_VIRTUALLY_FRAME" val="{&quot;height&quot;:118.05,&quot;left&quot;:59.95,&quot;top&quot;:90.95,&quot;width&quot;:328.15}"/>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2479</Words>
  <Application>WPS 演示</Application>
  <PresentationFormat>宽屏</PresentationFormat>
  <Paragraphs>318</Paragraphs>
  <Slides>28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Arial</vt:lpstr>
      <vt:lpstr>宋体</vt:lpstr>
      <vt:lpstr>Wingdings</vt:lpstr>
      <vt:lpstr>微软雅黑</vt:lpstr>
      <vt:lpstr>Calibri</vt:lpstr>
      <vt:lpstr>Arial Unicode MS</vt:lpstr>
      <vt:lpstr>Menlo</vt:lpstr>
      <vt:lpstr>Segoe Print</vt:lpstr>
      <vt:lpstr>-apple-system</vt:lpstr>
      <vt:lpstr>WPS</vt:lpstr>
      <vt:lpstr>数据结构</vt:lpstr>
      <vt:lpstr>PowerPoint 演示文稿</vt:lpstr>
      <vt:lpstr>基于树表的查找之二叉排序树</vt:lpstr>
      <vt:lpstr>基于树表的查找之平衡二叉排序树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dc:creator>
  <cp:lastModifiedBy>王昊</cp:lastModifiedBy>
  <cp:revision>290</cp:revision>
  <dcterms:created xsi:type="dcterms:W3CDTF">2023-08-09T12:44:00Z</dcterms:created>
  <dcterms:modified xsi:type="dcterms:W3CDTF">2025-12-27T11:32:07Z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2052-12.1.0.21541</vt:lpwstr>
  </property>
  <property fmtid="{D5CDD505-2E9C-101B-9397-08002B2CF9AE}" pid="3" name="ICV">
    <vt:lpwstr>FA5DB556B58D4D5C8FA2743F9ADC2379_12</vt:lpwstr>
  </property>
</Properties>
</file>